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theme/themeOverride11.xml" ContentType="application/vnd.openxmlformats-officedocument.themeOverride+xml"/>
  <Override PartName="/ppt/charts/chart13.xml" ContentType="application/vnd.openxmlformats-officedocument.drawingml.chart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2" r:id="rId4"/>
    <p:sldId id="260" r:id="rId5"/>
    <p:sldId id="257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65" r:id="rId14"/>
    <p:sldId id="267" r:id="rId15"/>
    <p:sldId id="256" r:id="rId16"/>
  </p:sldIdLst>
  <p:sldSz cx="12192000" cy="6858000"/>
  <p:notesSz cx="6858000" cy="9144000"/>
  <p:embeddedFontLst>
    <p:embeddedFont>
      <p:font typeface="Amatemora" panose="020B0604020202020204" charset="0"/>
      <p:regular r:id="rId17"/>
    </p:embeddedFont>
    <p:embeddedFont>
      <p:font typeface="Rockwell Extra Bold" panose="02060903040505020403" pitchFamily="18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Segoe UI Black" panose="020B0A02040204020203" pitchFamily="34" charset="0"/>
      <p:bold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Amatic SC" panose="020B0604020202020204" charset="0"/>
      <p:regular r:id="rId30"/>
    </p:embeddedFont>
    <p:embeddedFont>
      <p:font typeface="Red Hat Display" panose="020B0604020202020204" charset="0"/>
      <p:regular r:id="rId31"/>
      <p:bold r:id="rId32"/>
      <p:italic r:id="rId33"/>
      <p:boldItalic r:id="rId34"/>
    </p:embeddedFont>
    <p:embeddedFont>
      <p:font typeface="Algerian" panose="04020705040A02060702" pitchFamily="82" charset="0"/>
      <p:regular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MV Boli" panose="02000500030200090000" pitchFamily="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BBB"/>
    <a:srgbClr val="B69779"/>
    <a:srgbClr val="D0B79B"/>
    <a:srgbClr val="A4705B"/>
    <a:srgbClr val="FFBE95"/>
    <a:srgbClr val="DCC7AC"/>
    <a:srgbClr val="FED7AC"/>
    <a:srgbClr val="CD915D"/>
    <a:srgbClr val="E3B19A"/>
    <a:srgbClr val="FFD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86477" autoAdjust="0"/>
  </p:normalViewPr>
  <p:slideViewPr>
    <p:cSldViewPr snapToGrid="0">
      <p:cViewPr>
        <p:scale>
          <a:sx n="73" d="100"/>
          <a:sy n="73" d="100"/>
        </p:scale>
        <p:origin x="-61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9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10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5.bin"/><Relationship Id="rId1" Type="http://schemas.openxmlformats.org/officeDocument/2006/relationships/themeOverride" Target="../theme/themeOverride11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6.bin"/><Relationship Id="rId1" Type="http://schemas.openxmlformats.org/officeDocument/2006/relationships/themeOverride" Target="../theme/themeOverride1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1"/>
          <c:order val="0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7300905124059164E-2"/>
          <c:y val="0.13147581303226843"/>
          <c:w val="0.42357821651070449"/>
          <c:h val="0.8259522888261458"/>
        </c:manualLayout>
      </c:layout>
      <c:doughnutChart>
        <c:varyColors val="1"/>
        <c:ser>
          <c:idx val="0"/>
          <c:order val="0"/>
          <c:tx>
            <c:strRef>
              <c:f>Sheet1!$C$13</c:f>
              <c:strCache>
                <c:ptCount val="1"/>
                <c:pt idx="0">
                  <c:v>Count of 8. HOW OFTEN WOULD YOU LIKE TO PURCHASE IT?</c:v>
                </c:pt>
              </c:strCache>
            </c:strRef>
          </c:tx>
          <c:spPr>
            <a:effectLst/>
          </c:spPr>
          <c:explosion val="12"/>
          <c:dPt>
            <c:idx val="2"/>
            <c:bubble3D val="0"/>
          </c:dPt>
          <c:dLbls>
            <c:dLbl>
              <c:idx val="2"/>
              <c:layout>
                <c:manualLayout>
                  <c:x val="-9.2552409623846907E-3"/>
                  <c:y val="4.325878289540911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Sheet1!$B$14:$B$17</c:f>
              <c:strCache>
                <c:ptCount val="4"/>
                <c:pt idx="0">
                  <c:v>FREQUENTLY</c:v>
                </c:pt>
                <c:pt idx="1">
                  <c:v>NEVER</c:v>
                </c:pt>
                <c:pt idx="2">
                  <c:v>OCCASIONALLY</c:v>
                </c:pt>
                <c:pt idx="3">
                  <c:v>RARELY</c:v>
                </c:pt>
              </c:strCache>
            </c:strRef>
          </c:cat>
          <c:val>
            <c:numRef>
              <c:f>Sheet1!$C$14:$C$17</c:f>
              <c:numCache>
                <c:formatCode>General</c:formatCode>
                <c:ptCount val="4"/>
                <c:pt idx="0">
                  <c:v>26</c:v>
                </c:pt>
                <c:pt idx="1">
                  <c:v>25</c:v>
                </c:pt>
                <c:pt idx="2">
                  <c:v>127</c:v>
                </c:pt>
                <c:pt idx="3">
                  <c:v>149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60885220072504243"/>
          <c:y val="0.17233128610188511"/>
          <c:w val="0.34194872377879099"/>
          <c:h val="0.598039822852652"/>
        </c:manualLayout>
      </c:layout>
      <c:overlay val="0"/>
      <c:txPr>
        <a:bodyPr/>
        <a:lstStyle/>
        <a:p>
          <a:pPr>
            <a:defRPr sz="1400" b="1"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2009864578675733E-2"/>
          <c:y val="0.21615231914954328"/>
          <c:w val="0.53471616682734613"/>
          <c:h val="0.62883154786410445"/>
        </c:manualLayout>
      </c:layout>
      <c:doughnutChart>
        <c:varyColors val="1"/>
        <c:ser>
          <c:idx val="0"/>
          <c:order val="0"/>
          <c:tx>
            <c:strRef>
              <c:f>'[Responses EDITED (1).xlsx]Sheet1'!$B$3</c:f>
              <c:strCache>
                <c:ptCount val="1"/>
                <c:pt idx="0">
                  <c:v>Count of 9. DO YOU AGREE IF WE SAY THAT KOREAN SKINCARE AND BEAUTY BRANDS IS GAINING POPULARITY IN INDIA?</c:v>
                </c:pt>
              </c:strCache>
            </c:strRef>
          </c:tx>
          <c:explosion val="19"/>
          <c:dPt>
            <c:idx val="0"/>
            <c:bubble3D val="0"/>
            <c:spPr>
              <a:effectLst/>
            </c:spPr>
          </c:dPt>
          <c:dPt>
            <c:idx val="2"/>
            <c:bubble3D val="0"/>
            <c:explosion val="16"/>
          </c:dPt>
          <c:dLbls>
            <c:dLbl>
              <c:idx val="0"/>
              <c:layout>
                <c:manualLayout>
                  <c:x val="7.7440557272935116E-3"/>
                  <c:y val="-3.096042657933521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0539481834805691E-3"/>
                  <c:y val="3.380444409764460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1.6930017543520855E-2"/>
                  <c:y val="1.97418722183627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7.9770285345886639E-3"/>
                  <c:y val="-4.123883632865522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'[Responses EDITED (1).xlsx]Sheet1'!$A$4:$A$7</c:f>
              <c:strCache>
                <c:ptCount val="4"/>
                <c:pt idx="0">
                  <c:v>AGREE</c:v>
                </c:pt>
                <c:pt idx="1">
                  <c:v>DISAGREE</c:v>
                </c:pt>
                <c:pt idx="2">
                  <c:v>NEUTRAL</c:v>
                </c:pt>
                <c:pt idx="3">
                  <c:v>STRONGLY DISAGREE</c:v>
                </c:pt>
              </c:strCache>
            </c:strRef>
          </c:cat>
          <c:val>
            <c:numRef>
              <c:f>'[Responses EDITED (1).xlsx]Sheet1'!$B$4:$B$7</c:f>
              <c:numCache>
                <c:formatCode>General</c:formatCode>
                <c:ptCount val="4"/>
                <c:pt idx="0">
                  <c:v>160</c:v>
                </c:pt>
                <c:pt idx="1">
                  <c:v>22</c:v>
                </c:pt>
                <c:pt idx="2">
                  <c:v>139</c:v>
                </c:pt>
                <c:pt idx="3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0.55299401004877824"/>
          <c:y val="0.25654825716580026"/>
          <c:w val="0.44344240600202089"/>
          <c:h val="0.65575146571844734"/>
        </c:manualLayout>
      </c:layout>
      <c:overlay val="0"/>
      <c:txPr>
        <a:bodyPr/>
        <a:lstStyle/>
        <a:p>
          <a:pPr>
            <a:defRPr sz="1050" b="1"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 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0399375282865754"/>
          <c:y val="0.23641500424193337"/>
          <c:w val="0.5390712160979878"/>
          <c:h val="0.615711268414680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'[Responses EDITED (1).xlsx]Sheet2'!$B$3</c:f>
              <c:strCache>
                <c:ptCount val="1"/>
                <c:pt idx="0">
                  <c:v>Count of 10.YOU PREFER TO WATCH INDIAN SERIES OR KOREAN SERIES?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'[Responses EDITED (1).xlsx]Sheet2'!$A$4:$A$5</c:f>
              <c:strCache>
                <c:ptCount val="2"/>
                <c:pt idx="0">
                  <c:v>INDIAN</c:v>
                </c:pt>
                <c:pt idx="1">
                  <c:v>KOREAN</c:v>
                </c:pt>
              </c:strCache>
            </c:strRef>
          </c:cat>
          <c:val>
            <c:numRef>
              <c:f>'[Responses EDITED (1).xlsx]Sheet2'!$B$4:$B$5</c:f>
              <c:numCache>
                <c:formatCode>General</c:formatCode>
                <c:ptCount val="2"/>
                <c:pt idx="0">
                  <c:v>162</c:v>
                </c:pt>
                <c:pt idx="1">
                  <c:v>165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0742784"/>
        <c:axId val="240744320"/>
      </c:barChart>
      <c:catAx>
        <c:axId val="240742784"/>
        <c:scaling>
          <c:orientation val="minMax"/>
        </c:scaling>
        <c:delete val="0"/>
        <c:axPos val="l"/>
        <c:majorTickMark val="none"/>
        <c:minorTickMark val="none"/>
        <c:tickLblPos val="nextTo"/>
        <c:txPr>
          <a:bodyPr/>
          <a:lstStyle/>
          <a:p>
            <a:pPr>
              <a:defRPr sz="1050" b="1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40744320"/>
        <c:crosses val="autoZero"/>
        <c:auto val="1"/>
        <c:lblAlgn val="ctr"/>
        <c:lblOffset val="100"/>
        <c:noMultiLvlLbl val="0"/>
      </c:catAx>
      <c:valAx>
        <c:axId val="24074432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 algn="ctr">
                  <a:defRPr sz="9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US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NO: OF  PREFERENCES </a:t>
                </a:r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c:rich>
          </c:tx>
          <c:layout>
            <c:manualLayout>
              <c:xMode val="edge"/>
              <c:yMode val="edge"/>
              <c:x val="0.33901291198929051"/>
              <c:y val="0.8618392380863835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40742784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720705767446115"/>
          <c:y val="0.29600251117541798"/>
          <c:w val="0.69912454491575649"/>
          <c:h val="0.543176342957130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'[Responses EDITED (1).xlsx]Sheet3'!$B$3</c:f>
              <c:strCache>
                <c:ptCount val="1"/>
                <c:pt idx="0">
                  <c:v>Count of 11. WERE YOU AWARE OF KOREAN WAVE(HALLYU) BEFORE COVID-19 ?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05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'[Responses EDITED (1).xlsx]Sheet3'!$A$4:$A$5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'[Responses EDITED (1).xlsx]Sheet3'!$B$4:$B$5</c:f>
              <c:numCache>
                <c:formatCode>General</c:formatCode>
                <c:ptCount val="2"/>
                <c:pt idx="0">
                  <c:v>183</c:v>
                </c:pt>
                <c:pt idx="1">
                  <c:v>144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0777472"/>
        <c:axId val="268292096"/>
      </c:barChart>
      <c:catAx>
        <c:axId val="24077747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050" b="1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68292096"/>
        <c:crosses val="autoZero"/>
        <c:auto val="1"/>
        <c:lblAlgn val="ctr"/>
        <c:lblOffset val="100"/>
        <c:noMultiLvlLbl val="0"/>
      </c:catAx>
      <c:valAx>
        <c:axId val="2682920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0777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1"/>
          <c:order val="0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336488713878348"/>
          <c:y val="0.32281579710808789"/>
          <c:w val="0.36445633817530437"/>
          <c:h val="0.56997923442199927"/>
        </c:manualLayout>
      </c:layout>
      <c:pieChart>
        <c:varyColors val="1"/>
        <c:ser>
          <c:idx val="0"/>
          <c:order val="0"/>
          <c:spPr>
            <a:effectLst/>
          </c:spPr>
          <c:explosion val="10"/>
          <c:dLbls>
            <c:dLbl>
              <c:idx val="0"/>
              <c:layout>
                <c:manualLayout>
                  <c:x val="7.1468478453745557E-2"/>
                  <c:y val="-8.005015803215610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1.4405825888700161E-2"/>
                  <c:y val="8.616455193684821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'Form responses 1'!$A$348:$A$349</c:f>
              <c:strCache>
                <c:ptCount val="2"/>
                <c:pt idx="0">
                  <c:v>15-30</c:v>
                </c:pt>
                <c:pt idx="1">
                  <c:v>31-45</c:v>
                </c:pt>
              </c:strCache>
            </c:strRef>
          </c:cat>
          <c:val>
            <c:numRef>
              <c:f>'Form responses 1'!$B$348:$B$349</c:f>
              <c:numCache>
                <c:formatCode>General</c:formatCode>
                <c:ptCount val="2"/>
                <c:pt idx="0">
                  <c:v>300</c:v>
                </c:pt>
                <c:pt idx="1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t"/>
      <c:layout>
        <c:manualLayout>
          <c:xMode val="edge"/>
          <c:yMode val="edge"/>
          <c:x val="0.12089265791283085"/>
          <c:y val="0.10408478768723375"/>
          <c:w val="0.61072271256470856"/>
          <c:h val="0.12426900584795321"/>
        </c:manualLayout>
      </c:layout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774417210400009"/>
          <c:y val="0.21362998356291604"/>
          <c:w val="0.67713169608769375"/>
          <c:h val="0.6112713900256781"/>
        </c:manualLayout>
      </c:layout>
      <c:barChart>
        <c:barDir val="bar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100" b="1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7.2996878712860022E-2"/>
                  <c:y val="6.2734875803185E-2"/>
                </c:manualLayout>
              </c:layout>
              <c:spPr/>
              <c:txPr>
                <a:bodyPr/>
                <a:lstStyle/>
                <a:p>
                  <a:pPr>
                    <a:defRPr sz="1100" b="1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9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'Form responses 1'!$A$332:$A$333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'Form responses 1'!$B$332:$B$333</c:f>
              <c:numCache>
                <c:formatCode>General</c:formatCode>
                <c:ptCount val="2"/>
                <c:pt idx="0">
                  <c:v>139</c:v>
                </c:pt>
                <c:pt idx="1">
                  <c:v>188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56068864"/>
        <c:axId val="156099328"/>
      </c:barChart>
      <c:catAx>
        <c:axId val="156068864"/>
        <c:scaling>
          <c:orientation val="minMax"/>
        </c:scaling>
        <c:delete val="0"/>
        <c:axPos val="l"/>
        <c:majorTickMark val="none"/>
        <c:minorTickMark val="none"/>
        <c:tickLblPos val="nextTo"/>
        <c:txPr>
          <a:bodyPr/>
          <a:lstStyle/>
          <a:p>
            <a:pPr>
              <a:defRPr sz="1050" b="1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156099328"/>
        <c:crosses val="autoZero"/>
        <c:auto val="1"/>
        <c:lblAlgn val="ctr"/>
        <c:lblOffset val="100"/>
        <c:noMultiLvlLbl val="0"/>
      </c:catAx>
      <c:valAx>
        <c:axId val="15609932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9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IN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RESPONDENTS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6068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77316323237643"/>
          <c:y val="0.32353736846259784"/>
          <c:w val="0.39451937163089845"/>
          <c:h val="0.59820846268978134"/>
        </c:manualLayout>
      </c:layout>
      <c:pieChart>
        <c:varyColors val="1"/>
        <c:ser>
          <c:idx val="0"/>
          <c:order val="0"/>
          <c:tx>
            <c:strRef>
              <c:f>Sheet3!$C$11</c:f>
              <c:strCache>
                <c:ptCount val="1"/>
                <c:pt idx="0">
                  <c:v>Count of 3. ARE YOU AWARE OF KOREAN WAVE IN INDIA WHICH INCLUDE K-DRAMAS, K-ELECTRONICS, K-FASHION, COSMETICS...,,ETC</c:v>
                </c:pt>
              </c:strCache>
            </c:strRef>
          </c:tx>
          <c:spPr>
            <a:effectLst/>
          </c:spPr>
          <c:explosion val="1"/>
          <c:dPt>
            <c:idx val="1"/>
            <c:bubble3D val="0"/>
            <c:explosion val="17"/>
          </c:dPt>
          <c:dLbls>
            <c:dLbl>
              <c:idx val="0"/>
              <c:layout>
                <c:manualLayout>
                  <c:x val="4.7754404044779243E-2"/>
                  <c:y val="0.13856460899546846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40249136931304E-2"/>
                  <c:y val="-5.131979979415368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Sheet3!$B$12:$B$13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Sheet3!$C$12:$C$13</c:f>
              <c:numCache>
                <c:formatCode>General</c:formatCode>
                <c:ptCount val="2"/>
                <c:pt idx="0">
                  <c:v>65</c:v>
                </c:pt>
                <c:pt idx="1">
                  <c:v>262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"/>
      </c:pieChart>
      <c:spPr>
        <a:effectLst/>
      </c:spPr>
    </c:plotArea>
    <c:legend>
      <c:legendPos val="r"/>
      <c:layout>
        <c:manualLayout>
          <c:xMode val="edge"/>
          <c:yMode val="edge"/>
          <c:x val="0.58269172305685402"/>
          <c:y val="0.34956435839329514"/>
          <c:w val="0.37510718073660493"/>
          <c:h val="0.58271864273249863"/>
        </c:manualLayout>
      </c:layout>
      <c:overlay val="0"/>
      <c:txPr>
        <a:bodyPr/>
        <a:lstStyle/>
        <a:p>
          <a:pPr>
            <a:defRPr sz="11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29730858714043989"/>
          <c:w val="0.41597703214972326"/>
          <c:h val="0.5665388609945845"/>
        </c:manualLayout>
      </c:layout>
      <c:pieChart>
        <c:varyColors val="1"/>
        <c:ser>
          <c:idx val="0"/>
          <c:order val="0"/>
          <c:tx>
            <c:strRef>
              <c:f>'[Responses EDITED (1).xlsx]Sheet4'!$B$3</c:f>
              <c:strCache>
                <c:ptCount val="1"/>
                <c:pt idx="0">
                  <c:v>Count of 4. THROUGH WHICH PLATFORM DID YOU COME TO KNOW ABOUT KOREAN WAVE (HALLYU)?</c:v>
                </c:pt>
              </c:strCache>
            </c:strRef>
          </c:tx>
          <c:spPr>
            <a:effectLst/>
          </c:spPr>
          <c:explosion val="27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Lbls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'[Responses EDITED (1).xlsx]Sheet4'!$A$4:$A$6</c:f>
              <c:strCache>
                <c:ptCount val="3"/>
                <c:pt idx="0">
                  <c:v>FRIENDS</c:v>
                </c:pt>
                <c:pt idx="1">
                  <c:v>RELATIVES</c:v>
                </c:pt>
                <c:pt idx="2">
                  <c:v>SOCIAL MEDIA</c:v>
                </c:pt>
              </c:strCache>
            </c:strRef>
          </c:cat>
          <c:val>
            <c:numRef>
              <c:f>'[Responses EDITED (1).xlsx]Sheet4'!$B$4:$B$6</c:f>
              <c:numCache>
                <c:formatCode>General</c:formatCode>
                <c:ptCount val="3"/>
                <c:pt idx="0">
                  <c:v>107</c:v>
                </c:pt>
                <c:pt idx="1">
                  <c:v>15</c:v>
                </c:pt>
                <c:pt idx="2">
                  <c:v>205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</c:plotArea>
    <c:legend>
      <c:legendPos val="t"/>
      <c:layout>
        <c:manualLayout>
          <c:xMode val="edge"/>
          <c:yMode val="edge"/>
          <c:x val="0.51591916541019145"/>
          <c:y val="0.27299473723499551"/>
          <c:w val="0.48408058858389896"/>
          <c:h val="0.50851746790086583"/>
        </c:manualLayout>
      </c:layout>
      <c:overlay val="0"/>
      <c:txPr>
        <a:bodyPr/>
        <a:lstStyle/>
        <a:p>
          <a:pPr>
            <a:defRPr sz="1050" b="1">
              <a:latin typeface="Times New Roman" panose="02020603050405020304" pitchFamily="18" charset="0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52079207066326E-2"/>
          <c:y val="0.18630556645134383"/>
          <c:w val="0.88806807040052771"/>
          <c:h val="0.63303985044909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Sheet4!$C$13</c:f>
              <c:strCache>
                <c:ptCount val="1"/>
                <c:pt idx="0">
                  <c:v>Count of 5. THROUGH WHICH MEDIUM DID YOU GET ACCQUAINTED TO KOREAN WAVE?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dPt>
          <c:dLbls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Sheet4!$B$14:$B$18</c:f>
              <c:strCache>
                <c:ptCount val="5"/>
                <c:pt idx="0">
                  <c:v>COSMETICS</c:v>
                </c:pt>
                <c:pt idx="1">
                  <c:v>K-DRAMA</c:v>
                </c:pt>
                <c:pt idx="2">
                  <c:v>K-FILMS</c:v>
                </c:pt>
                <c:pt idx="3">
                  <c:v>K-POP</c:v>
                </c:pt>
                <c:pt idx="4">
                  <c:v>OTHERS</c:v>
                </c:pt>
              </c:strCache>
            </c:strRef>
          </c:cat>
          <c:val>
            <c:numRef>
              <c:f>Sheet4!$C$14:$C$18</c:f>
              <c:numCache>
                <c:formatCode>General</c:formatCode>
                <c:ptCount val="5"/>
                <c:pt idx="0">
                  <c:v>18</c:v>
                </c:pt>
                <c:pt idx="1">
                  <c:v>109</c:v>
                </c:pt>
                <c:pt idx="2">
                  <c:v>37</c:v>
                </c:pt>
                <c:pt idx="3">
                  <c:v>101</c:v>
                </c:pt>
                <c:pt idx="4">
                  <c:v>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0190464"/>
        <c:axId val="290192000"/>
      </c:barChart>
      <c:catAx>
        <c:axId val="290190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 b="1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90192000"/>
        <c:crosses val="autoZero"/>
        <c:auto val="1"/>
        <c:lblAlgn val="ctr"/>
        <c:lblOffset val="100"/>
        <c:noMultiLvlLbl val="0"/>
      </c:catAx>
      <c:valAx>
        <c:axId val="290192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01904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1.2639943936478973E-2"/>
          <c:y val="3.9525172989740009E-3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8850696054590198E-3"/>
          <c:y val="0.14799100477754551"/>
          <c:w val="0.54852191487859225"/>
          <c:h val="0.7106791828406489"/>
        </c:manualLayout>
      </c:layout>
      <c:pie3DChart>
        <c:varyColors val="1"/>
        <c:ser>
          <c:idx val="0"/>
          <c:order val="0"/>
          <c:tx>
            <c:strRef>
              <c:f>Sheet5!$B$11</c:f>
              <c:strCache>
                <c:ptCount val="1"/>
                <c:pt idx="0">
                  <c:v>Count of 6.WHICH OF THE FOLLOWING WOULD YOU PREFER?</c:v>
                </c:pt>
              </c:strCache>
            </c:strRef>
          </c:tx>
          <c:explosion val="52"/>
          <c:dPt>
            <c:idx val="1"/>
            <c:bubble3D val="0"/>
            <c:explosion val="0"/>
            <c:spPr>
              <a:effectLst>
                <a:outerShdw blurRad="50800" dist="50800" dir="5400000" algn="ctr" rotWithShape="0">
                  <a:srgbClr val="FFFF00">
                    <a:alpha val="98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13369265200788558"/>
                  <c:y val="-4.628060615108984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6.724962900967188E-2"/>
                  <c:y val="4.526009007663979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Sheet5!$A$12:$A$13</c:f>
              <c:strCache>
                <c:ptCount val="2"/>
                <c:pt idx="0">
                  <c:v>INDIAN BRANDS (HAVELLS, IBALL,ONIDA)</c:v>
                </c:pt>
                <c:pt idx="1">
                  <c:v>KOREAN BRANDS (LG, SAMSUNG)</c:v>
                </c:pt>
              </c:strCache>
            </c:strRef>
          </c:cat>
          <c:val>
            <c:numRef>
              <c:f>Sheet5!$B$12:$B$13</c:f>
              <c:numCache>
                <c:formatCode>General</c:formatCode>
                <c:ptCount val="2"/>
                <c:pt idx="0">
                  <c:v>86</c:v>
                </c:pt>
                <c:pt idx="1">
                  <c:v>241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r"/>
      <c:layout>
        <c:manualLayout>
          <c:xMode val="edge"/>
          <c:yMode val="edge"/>
          <c:x val="0.50641834584962386"/>
          <c:y val="0.20200553803964069"/>
          <c:w val="0.45195923542541833"/>
          <c:h val="0.54063899671543747"/>
        </c:manualLayout>
      </c:layout>
      <c:overlay val="0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3190071815366634"/>
          <c:y val="0.20455380218586719"/>
          <c:w val="0.56291910880709728"/>
          <c:h val="0.608232655837555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Sheet1!$C$9</c:f>
              <c:strCache>
                <c:ptCount val="1"/>
                <c:pt idx="0">
                  <c:v>Count of 7. WHAT IS YOUR PREFERED PRICE RANGE FOR PURCHASE OF THE ABOVE OPTED BRAND?</c:v>
                </c:pt>
              </c:strCache>
            </c:strRef>
          </c:tx>
          <c:spPr>
            <a:effectLst/>
          </c:spPr>
          <c:invertIfNegative val="0"/>
          <c:dLbls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Sheet1!$B$10:$B$12</c:f>
              <c:strCache>
                <c:ptCount val="3"/>
                <c:pt idx="0">
                  <c:v>15K-30K</c:v>
                </c:pt>
                <c:pt idx="1">
                  <c:v>30K AND ABOVE</c:v>
                </c:pt>
                <c:pt idx="2">
                  <c:v>BELOW 15K</c:v>
                </c:pt>
              </c:strCache>
            </c:strRef>
          </c:cat>
          <c:val>
            <c:numRef>
              <c:f>Sheet1!$C$10:$C$12</c:f>
              <c:numCache>
                <c:formatCode>General</c:formatCode>
                <c:ptCount val="3"/>
                <c:pt idx="0">
                  <c:v>158</c:v>
                </c:pt>
                <c:pt idx="1">
                  <c:v>40</c:v>
                </c:pt>
                <c:pt idx="2">
                  <c:v>129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8490368"/>
        <c:axId val="290401664"/>
      </c:barChart>
      <c:catAx>
        <c:axId val="23849036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000" b="1"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290401664"/>
        <c:crosses val="autoZero"/>
        <c:auto val="1"/>
        <c:lblAlgn val="ctr"/>
        <c:lblOffset val="100"/>
        <c:noMultiLvlLbl val="0"/>
      </c:catAx>
      <c:valAx>
        <c:axId val="290401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8490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0.44565</cdr:x>
      <cdr:y>0.88711</cdr:y>
    </cdr:from>
    <cdr:to>
      <cdr:x>0.82758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87548" y="1852492"/>
          <a:ext cx="1703373" cy="2357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05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NO: OF RESPONDENTS</a:t>
          </a:r>
          <a:endParaRPr lang="en-US" sz="1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308B7-4354-4DC4-9A31-4101EFD2D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4C557CE-246F-452F-9D8A-961E4E35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C77A09-DA51-4233-9D99-FE82CA42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E4702B-30CF-4775-8101-46F2517F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8BF0C4-2574-42EB-8C21-DEA2A27A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169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EB75BF-47FF-4328-8C08-7038D8D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56A382D-754D-4ACA-9171-9371D73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63E428-C493-4763-8B9B-3352E5C0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421D94-0C00-49B2-8E7D-CE476385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B866AA-7DD2-4045-BAEB-88CE3AA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3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64F02AD-2D0C-4B04-B228-C71F8D03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B02DE3-012D-4001-A8D1-84625AB56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7E5418-0287-497F-A8D3-0DE7B99A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E8648C-3382-4AE2-8165-38CBD72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84B230-8E64-4A4D-BDAA-59B3FE9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1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21065D-BC0B-47ED-B6D8-D444AC93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58BD-319C-4241-BD4B-D3259566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6A8CB8-282C-477F-9263-A6D744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C203CB-CECF-43CD-945F-45BEE5F7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D96386-CB72-4CD6-94D3-1C18A5E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55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B3EB5-5450-48D2-A087-CC834204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0F7005-148C-43CF-9D1E-58A1EFBAB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55902B-69B4-4DD0-9B7E-98523FFB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20E5C3-7C68-41ED-A686-87FAD0F4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0B74BC-DB77-4A4B-A674-F5FF3A3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01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3660BA-B2CF-459F-8E44-4649CF8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BED3E2-0751-4D59-9765-3DED1A7F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9EBF259-763E-4EFE-81C1-3BAA445A9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4F1D868-9719-413B-9B6E-679D927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7749C9-E182-45CC-975B-E55783C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80690E-7BBE-4EB6-9A57-D7DA79C9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46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69C1E6-6054-44B6-8983-34DD6A10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45B641-6C85-41CE-A411-D542AED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94EB97-0D8D-4F23-8DFE-4B1809C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F2C34C6-D089-44DE-8515-929DAB0C8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5D19E8-6826-43BF-901B-23B124B4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8DB3F79-E40C-4EF0-97A4-381CA58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B2F0A20-DA40-4343-865C-05EBAA6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1E0A32B-294E-4FAD-968F-BD60D81F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544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7DCB6D-F321-43A2-A778-B0D89639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BD3B63-4BC5-403E-8E81-144B85D2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44E6DD-0EA5-4EBC-B8D9-C9D9A00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E4F58C-92F2-4DE4-9BDA-C2DF4667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4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638B9A7-7918-4550-A0CC-4DEDA557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F869B4C-46A2-4093-8DE6-22ED0E9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19EEC98-540B-4E94-87B2-1122E20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07E163-D093-4C4C-A204-665C2A2C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D8DB8E-EF6A-40B7-80E7-EA47323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FD16794-91A3-4F71-B86C-9D871927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A9C516C-F78F-4400-87BF-27110117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CC3603-AEEB-456C-AA5B-5DC62F9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A3757D-5F15-4E0C-9C3F-70FF2CB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81A9B6-6C61-4403-A3AC-4BE69506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80B7DE-CFFE-4820-A9F8-927F5C04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EBA979-7541-4467-AC99-2786556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377C532-A358-466C-B3AE-14614373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F250E9-48C2-4A7D-8A4E-C6518C20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A2B8C1B-E8D4-496B-A0C3-D110904B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7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EACC475-794A-4D64-87DD-7C4D8477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6B71C1-A867-4722-82CD-867231EA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E2EEA-8DC6-4895-A081-4BFFC1A9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FEC2-3420-48E9-9BC6-6268E5E97BBA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FDBA33-F281-4B7D-BA19-39E7FCD7D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897CA3-3290-4FF0-AB9C-F68D135C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396619" y="41859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012337" y="2478895"/>
            <a:ext cx="8105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u="sng" dirty="0" smtClean="0">
                <a:ln w="1905"/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oper Std Black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INFLUENCE  </a:t>
            </a:r>
            <a:r>
              <a:rPr lang="en-IN" sz="2400" i="1" u="sng" dirty="0">
                <a:ln w="1905"/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oper Std Black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OF  HALLYU  ON  YOUNGSTERS</a:t>
            </a:r>
            <a:r>
              <a:rPr lang="en-US" sz="2000" dirty="0">
                <a:solidFill>
                  <a:srgbClr val="002060"/>
                </a:solidFill>
                <a:latin typeface="Rockwell Extra Bold" panose="02060903040505020403" pitchFamily="18" charset="0"/>
              </a:rPr>
              <a:t/>
            </a:r>
            <a:br>
              <a:rPr lang="en-US" sz="2000" dirty="0">
                <a:solidFill>
                  <a:srgbClr val="002060"/>
                </a:solidFill>
                <a:latin typeface="Rockwell Extra Bold" panose="02060903040505020403" pitchFamily="18" charset="0"/>
              </a:rPr>
            </a:br>
            <a:endParaRPr lang="en-US" sz="20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7181877" y="4480074"/>
            <a:ext cx="3413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Std Black" pitchFamily="18" charset="0"/>
                <a:ea typeface="Red Hat Display"/>
                <a:cs typeface="Red Hat Display"/>
                <a:sym typeface="Red Hat Display"/>
              </a:rPr>
              <a:t>JANET JOMY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Std Black" pitchFamily="18" charset="0"/>
                <a:ea typeface="Red Hat Display"/>
                <a:cs typeface="Red Hat Display"/>
                <a:sym typeface="Red Hat Display"/>
              </a:rPr>
              <a:t>3RD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Std Black" pitchFamily="18" charset="0"/>
                <a:ea typeface="Red Hat Display"/>
                <a:cs typeface="Red Hat Display"/>
                <a:sym typeface="Red Hat Display"/>
              </a:rPr>
              <a:t>BSC MATHEMATICS</a:t>
            </a: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Std Black" pitchFamily="18" charset="0"/>
                <a:ea typeface="Red Hat Display"/>
                <a:cs typeface="Red Hat Display"/>
                <a:sym typeface="Red Hat Display"/>
              </a:rPr>
              <a:t>ST TERESA’S  COLLEGE, ERNAKULAM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Rockwell Extra Bold" panose="02060903040505020403" pitchFamily="18" charset="0"/>
                <a:ea typeface="Red Hat Display"/>
                <a:cs typeface="Red Hat Display"/>
                <a:sym typeface="Red Hat Display"/>
              </a:rPr>
              <a:t> </a:t>
            </a:r>
          </a:p>
          <a:p>
            <a:pPr algn="ctr"/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4BD01A2D-FF63-4E22-94EA-CD77F07F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45" y="-189855"/>
            <a:ext cx="5348006" cy="53256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F0EDAABA-4F19-47EC-8C16-17F85668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522" y="3197395"/>
            <a:ext cx="4002338" cy="5507155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="" xmlns:a16="http://schemas.microsoft.com/office/drawing/2014/main" id="{7B15C0E0-451D-464F-868B-BB79AF862C43}"/>
              </a:ext>
            </a:extLst>
          </p:cNvPr>
          <p:cNvSpPr/>
          <p:nvPr/>
        </p:nvSpPr>
        <p:spPr>
          <a:xfrm>
            <a:off x="-20358" y="-18927"/>
            <a:ext cx="4755050" cy="1980799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="" xmlns:a16="http://schemas.microsoft.com/office/drawing/2014/main" id="{D7589906-B7F6-4143-A6BF-EBD6AC8B32B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716569" y="564793"/>
            <a:ext cx="1054389" cy="1481626"/>
            <a:chOff x="9340371" y="1200954"/>
            <a:chExt cx="1517798" cy="2132809"/>
          </a:xfrm>
        </p:grpSpPr>
        <p:sp>
          <p:nvSpPr>
            <p:cNvPr id="19" name="Star: 4 Points 18">
              <a:extLst>
                <a:ext uri="{FF2B5EF4-FFF2-40B4-BE49-F238E27FC236}">
                  <a16:creationId xmlns=""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=""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=""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BA1FFDE0-4944-4D45-934C-F5F0B8EA5377}"/>
              </a:ext>
            </a:extLst>
          </p:cNvPr>
          <p:cNvSpPr/>
          <p:nvPr/>
        </p:nvSpPr>
        <p:spPr>
          <a:xfrm>
            <a:off x="6400881" y="5395409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6FE3B21F-B705-44C4-A99F-1EB5B02268EB}"/>
              </a:ext>
            </a:extLst>
          </p:cNvPr>
          <p:cNvSpPr/>
          <p:nvPr/>
        </p:nvSpPr>
        <p:spPr>
          <a:xfrm>
            <a:off x="6545943" y="5487670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="" xmlns:a16="http://schemas.microsoft.com/office/drawing/2014/main" id="{56EC5C97-8587-4CBC-84F7-00A4BB6D4586}"/>
              </a:ext>
            </a:extLst>
          </p:cNvPr>
          <p:cNvSpPr/>
          <p:nvPr/>
        </p:nvSpPr>
        <p:spPr>
          <a:xfrm>
            <a:off x="9593943" y="4363670"/>
            <a:ext cx="2830286" cy="2646730"/>
          </a:xfrm>
          <a:custGeom>
            <a:avLst/>
            <a:gdLst>
              <a:gd name="connsiteX0" fmla="*/ 0 w 2830286"/>
              <a:gd name="connsiteY0" fmla="*/ 2646730 h 2646730"/>
              <a:gd name="connsiteX1" fmla="*/ 1378857 w 2830286"/>
              <a:gd name="connsiteY1" fmla="*/ 585701 h 2646730"/>
              <a:gd name="connsiteX2" fmla="*/ 2830286 w 2830286"/>
              <a:gd name="connsiteY2" fmla="*/ 5130 h 2646730"/>
              <a:gd name="connsiteX3" fmla="*/ 2728686 w 2830286"/>
              <a:gd name="connsiteY3" fmla="*/ 2211301 h 2646730"/>
              <a:gd name="connsiteX4" fmla="*/ 2801257 w 2830286"/>
              <a:gd name="connsiteY4" fmla="*/ 2588673 h 2646730"/>
              <a:gd name="connsiteX5" fmla="*/ 0 w 2830286"/>
              <a:gd name="connsiteY5" fmla="*/ 2646730 h 26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286" h="264673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4A4671D4-4C54-43E9-ABA2-68316C3F0092}"/>
              </a:ext>
            </a:extLst>
          </p:cNvPr>
          <p:cNvGrpSpPr/>
          <p:nvPr/>
        </p:nvGrpSpPr>
        <p:grpSpPr>
          <a:xfrm>
            <a:off x="1766457" y="909147"/>
            <a:ext cx="1044633" cy="1426328"/>
            <a:chOff x="9150308" y="1638231"/>
            <a:chExt cx="1503754" cy="2053206"/>
          </a:xfrm>
        </p:grpSpPr>
        <p:sp>
          <p:nvSpPr>
            <p:cNvPr id="86" name="Star: 4 Points 85">
              <a:extLst>
                <a:ext uri="{FF2B5EF4-FFF2-40B4-BE49-F238E27FC236}">
                  <a16:creationId xmlns="" xmlns:a16="http://schemas.microsoft.com/office/drawing/2014/main" id="{3044F017-7868-44EF-B5BB-5AAD8B949CCA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Star: 4 Points 86">
              <a:extLst>
                <a:ext uri="{FF2B5EF4-FFF2-40B4-BE49-F238E27FC236}">
                  <a16:creationId xmlns="" xmlns:a16="http://schemas.microsoft.com/office/drawing/2014/main" id="{87C46C64-3F5E-4616-A64F-BE59FFE75FA4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="" xmlns:a16="http://schemas.microsoft.com/office/drawing/2014/main" id="{CFE8EE38-C384-4A96-B646-65B9C593E69C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48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82" grpId="0" animBg="1"/>
      <p:bldP spid="81" grpId="0" animBg="1"/>
      <p:bldP spid="99" grpId="0" animBg="1"/>
      <p:bldP spid="84" grpId="0" animBg="1"/>
      <p:bldP spid="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364750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7555" y="535929"/>
                <a:ext cx="10779984" cy="3833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3.Can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it be concluded that the proportion of people who watch Korean series among males and females are the same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?    </a:t>
                </a:r>
              </a:p>
              <a:p>
                <a:endParaRPr lang="en-IN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fontAlgn="b"/>
                <a:endParaRPr lang="en-US" sz="1100" b="1" dirty="0">
                  <a:ea typeface="Calibri"/>
                  <a:cs typeface="Calibri"/>
                </a:endParaRPr>
              </a:p>
              <a:p>
                <a:pPr lvl="0" fontAlgn="b"/>
                <a:endParaRPr lang="en-US" sz="1200" b="1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lvl="0" fontAlgn="b"/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                                                              </a:t>
                </a:r>
              </a:p>
              <a:p>
                <a:pPr lvl="0" fontAlgn="b"/>
                <a:r>
                  <a:rPr lang="en-US" altLang="en-US" sz="14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</a:t>
                </a:r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                                                                      </a:t>
                </a:r>
                <a:endParaRPr lang="en-US" altLang="en-US" sz="1400" b="1" dirty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"/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							</a:t>
                </a:r>
              </a:p>
              <a:p>
                <a:pPr lvl="0" fontAlgn="b"/>
                <a:r>
                  <a:rPr lang="en-US" altLang="en-US" sz="14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	</a:t>
                </a:r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			</a:t>
                </a:r>
              </a:p>
              <a:p>
                <a:pPr lvl="0" fontAlgn="b"/>
                <a:r>
                  <a:rPr lang="en-US" altLang="en-US" sz="14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	</a:t>
                </a:r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					Where </a:t>
                </a:r>
                <a:r>
                  <a:rPr lang="en-US" altLang="en-US" sz="14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sz="1600" b="1" i="1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IN" sz="1600" b="1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IN" sz="1600" b="1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 </a:t>
                </a:r>
                <a:r>
                  <a:rPr lang="en-US" altLang="en-US" sz="14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&amp; q = </a:t>
                </a:r>
                <a:r>
                  <a:rPr lang="en-US" altLang="en-US" sz="14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1-p</a:t>
                </a:r>
              </a:p>
              <a:p>
                <a:pPr lvl="0" fontAlgn="b"/>
                <a:endParaRPr lang="en-US" altLang="en-US" sz="1400" b="1" dirty="0" smtClean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"/>
                <a:endParaRPr lang="en-US" altLang="en-US" sz="1400" b="1" dirty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"/>
                <a:endParaRPr lang="en-US" altLang="en-US" sz="1400" b="1" dirty="0" smtClean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"/>
                <a:endParaRPr lang="en-US" altLang="en-US" sz="1400" b="1" dirty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"/>
                <a:r>
                  <a:rPr lang="en-US" sz="1600" b="1" dirty="0" smtClean="0">
                    <a:solidFill>
                      <a:srgbClr val="000000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4.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IN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Were the people equally </a:t>
                </a:r>
                <a:r>
                  <a:rPr lang="en-IN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aware</a:t>
                </a:r>
                <a:r>
                  <a:rPr lang="en-IN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IN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about hallyu before and after covid-19?</a:t>
                </a:r>
              </a:p>
              <a:p>
                <a:endParaRPr lang="en-US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55" y="535929"/>
                <a:ext cx="10779984" cy="3833357"/>
              </a:xfrm>
              <a:prstGeom prst="rect">
                <a:avLst/>
              </a:prstGeom>
              <a:blipFill rotWithShape="1">
                <a:blip r:embed="rId2"/>
                <a:stretch>
                  <a:fillRect l="-339" t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63618"/>
              </p:ext>
            </p:extLst>
          </p:nvPr>
        </p:nvGraphicFramePr>
        <p:xfrm>
          <a:off x="9897921" y="1068957"/>
          <a:ext cx="1528600" cy="2266501"/>
        </p:xfrm>
        <a:graphic>
          <a:graphicData uri="http://schemas.openxmlformats.org/drawingml/2006/table">
            <a:tbl>
              <a:tblPr/>
              <a:tblGrid>
                <a:gridCol w="838006"/>
                <a:gridCol w="690594"/>
              </a:tblGrid>
              <a:tr h="223269"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0.829787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2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0.611511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0.737003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0.262997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statistic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4.432098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 value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1.967268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556608"/>
                  </p:ext>
                </p:extLst>
              </p:nvPr>
            </p:nvGraphicFramePr>
            <p:xfrm>
              <a:off x="9825841" y="3544764"/>
              <a:ext cx="1496678" cy="2641039"/>
            </p:xfrm>
            <a:graphic>
              <a:graphicData uri="http://schemas.openxmlformats.org/drawingml/2006/table">
                <a:tbl>
                  <a:tblPr/>
                  <a:tblGrid>
                    <a:gridCol w="817998"/>
                    <a:gridCol w="678680"/>
                  </a:tblGrid>
                  <a:tr h="27975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l-GR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200" b="1" i="1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327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0.440367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245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 statistic when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1" i="1" dirty="0" smtClean="0">
                                      <a:latin typeface="Cambria Math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 smtClean="0"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1200" b="1" i="1" dirty="0" smtClean="0"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is </a:t>
                          </a:r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-2.16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Critical Value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1.967268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556608"/>
                  </p:ext>
                </p:extLst>
              </p:nvPr>
            </p:nvGraphicFramePr>
            <p:xfrm>
              <a:off x="9825841" y="3544764"/>
              <a:ext cx="1496678" cy="2641039"/>
            </p:xfrm>
            <a:graphic>
              <a:graphicData uri="http://schemas.openxmlformats.org/drawingml/2006/table">
                <a:tbl>
                  <a:tblPr/>
                  <a:tblGrid>
                    <a:gridCol w="817998"/>
                    <a:gridCol w="678680"/>
                  </a:tblGrid>
                  <a:tr h="27975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l-GR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746" t="-90196" r="-83582" b="-6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327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123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0.440367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41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746" t="-207438" r="-83582" b="-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-2.16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528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Critical Value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1.967268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81808" y="5601028"/>
                <a:ext cx="852482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Since -2.16 lies in the critical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at 5% level of significance and conclude that the people aware of hallyu before and after covid -19 were not equal.</a:t>
                </a:r>
                <a:endParaRPr lang="en-US" sz="16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8" y="5601028"/>
                <a:ext cx="852482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29" t="-20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76440"/>
              </p:ext>
            </p:extLst>
          </p:nvPr>
        </p:nvGraphicFramePr>
        <p:xfrm>
          <a:off x="549773" y="961174"/>
          <a:ext cx="10515600" cy="834969"/>
        </p:xfrm>
        <a:graphic>
          <a:graphicData uri="http://schemas.openxmlformats.org/drawingml/2006/table">
            <a:tbl>
              <a:tblPr firstRow="1" firstCol="1" bandRow="1"/>
              <a:tblGrid>
                <a:gridCol w="10515600"/>
              </a:tblGrid>
              <a:tr h="5149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0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: P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=P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2 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i.e. The proportion of people who watch Korean series among males and females are the same</a:t>
                      </a:r>
                      <a:endParaRPr lang="en-US" sz="12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: P</a:t>
                      </a:r>
                      <a:r>
                        <a:rPr lang="en-IN" sz="1400" b="0" baseline="-2500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≠P</a:t>
                      </a:r>
                      <a:r>
                        <a:rPr lang="en-IN" sz="1400" b="0" baseline="-2500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2</a:t>
                      </a:r>
                      <a:r>
                        <a:rPr lang="en-IN" sz="1400" b="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i.e. The proportion of people who watch Korean series </a:t>
                      </a:r>
                      <a:r>
                        <a:rPr lang="en-IN" sz="1400" b="0" dirty="0" smtClean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among </a:t>
                      </a:r>
                      <a:r>
                        <a:rPr lang="en-IN" sz="1400" b="0" dirty="0"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males and females are not the same</a:t>
                      </a:r>
                      <a:endParaRPr lang="en-US" sz="12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4523" y="1778337"/>
            <a:ext cx="9088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MV Boli" panose="02000500030200090000" pitchFamily="2" charset="0"/>
                <a:cs typeface="MV Boli" panose="02000500030200090000" pitchFamily="2" charset="0"/>
              </a:rPr>
              <a:t>α</a:t>
            </a:r>
            <a:r>
              <a:rPr lang="en-US" sz="2000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smtClean="0">
                <a:latin typeface="MV Boli" panose="02000500030200090000" pitchFamily="2" charset="0"/>
                <a:cs typeface="MV Boli" panose="02000500030200090000" pitchFamily="2" charset="0"/>
              </a:rPr>
              <a:t>: level of significance</a:t>
            </a:r>
          </a:p>
          <a:p>
            <a:pPr lvl="0" fontAlgn="b"/>
            <a:r>
              <a:rPr lang="en-US" sz="12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</a:t>
            </a:r>
            <a:r>
              <a:rPr lang="en-US" sz="1200" baseline="-250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: </a:t>
            </a:r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total no: of females</a:t>
            </a:r>
          </a:p>
          <a:p>
            <a:pPr fontAlgn="b"/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</a:t>
            </a:r>
            <a:r>
              <a:rPr lang="en-US" sz="1400" baseline="-250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total no: of </a:t>
            </a:r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males</a:t>
            </a:r>
          </a:p>
          <a:p>
            <a:pPr fontAlgn="b"/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proportion of </a:t>
            </a:r>
            <a:r>
              <a:rPr lang="en-US" sz="14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females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who watch Korean series                 </a:t>
            </a:r>
            <a:endParaRPr lang="en-US" sz="1400" baseline="-25000" dirty="0" smtClean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fontAlgn="b"/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sz="1400" baseline="-250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 </a:t>
            </a:r>
            <a:r>
              <a:rPr lang="en-US" sz="1400" baseline="-25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proportion of </a:t>
            </a:r>
            <a:r>
              <a:rPr lang="en-US" sz="14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males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who watch Korean </a:t>
            </a:r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series</a:t>
            </a:r>
          </a:p>
          <a:p>
            <a:pPr fontAlgn="b"/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</a:t>
            </a:r>
            <a:endParaRPr lang="en-US" sz="1400" baseline="-250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fontAlgn="b"/>
            <a:r>
              <a:rPr lang="en-IN" sz="1600" b="1" dirty="0" smtClean="0"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Since </a:t>
            </a:r>
            <a:r>
              <a:rPr lang="en-IN" sz="1600" b="1" dirty="0"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4.432 lies in the critical region, we reject H</a:t>
            </a:r>
            <a:r>
              <a:rPr lang="en-IN" sz="1600" b="1" baseline="-25000" dirty="0"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0</a:t>
            </a:r>
            <a:r>
              <a:rPr lang="en-IN" sz="1600" b="1" dirty="0"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 at 5% level of significance and conclude that people who watch Korean series among males and females are not the </a:t>
            </a:r>
            <a:r>
              <a:rPr lang="en-IN" sz="1600" b="1" dirty="0" smtClean="0"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same.</a:t>
            </a:r>
            <a:endParaRPr lang="en-US" sz="16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6000" y="1751934"/>
                <a:ext cx="3791977" cy="107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MV Boli" panose="02000500030200090000" pitchFamily="2" charset="0"/>
                    <a:ea typeface="Cambria Math"/>
                    <a:cs typeface="MV Boli" panose="02000500030200090000" pitchFamily="2" charset="0"/>
                  </a:rPr>
                  <a:t>Test statistic used</a:t>
                </a:r>
                <a:r>
                  <a:rPr lang="en-US" b="1" dirty="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MV Boli" panose="02000500030200090000" pitchFamily="2" charset="0"/>
                    <a:ea typeface="Cambria Math"/>
                    <a:cs typeface="MV Boli" panose="02000500030200090000" pitchFamily="2" charset="0"/>
                  </a:rPr>
                  <a:t>: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  <m:t>   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rgbClr val="000000"/>
                                </a:solidFill>
                                <a:highlight>
                                  <a:srgbClr val="FFFFFF"/>
                                </a:highlight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highlight>
                                  <a:srgbClr val="FFFFFF"/>
                                </a:highlight>
                                <a:latin typeface="Cambria Math"/>
                                <a:ea typeface="Cambria Math"/>
                                <a:cs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IN" sz="2000" b="1" i="1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  <m:t>−(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IN" sz="2000" b="1" i="1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  <a:cs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IN" sz="2000" b="1" i="1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  <m:t>)</m:t>
                        </m:r>
                      </m:num>
                      <m:den>
                        <m:r>
                          <a:rPr lang="en-IN" sz="2000" b="1" i="1">
                            <a:solidFill>
                              <a:srgbClr val="000000"/>
                            </a:solidFill>
                            <a:highlight>
                              <a:srgbClr val="FFFFFF"/>
                            </a:highlight>
                            <a:latin typeface="Cambria Math"/>
                            <a:ea typeface="Cambria Math"/>
                            <a:cs typeface="Cambria Math"/>
                          </a:rPr>
                          <m:t>𝒑𝒒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solidFill>
                                  <a:srgbClr val="000000"/>
                                </a:solidFill>
                                <a:highlight>
                                  <a:srgbClr val="FFFFFF"/>
                                </a:highlight>
                                <a:latin typeface="Cambria Math"/>
                                <a:ea typeface="Cambria Math"/>
                                <a:cs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𝒏</m:t>
                                </m:r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IN" sz="2000" b="1" i="1">
                                <a:solidFill>
                                  <a:srgbClr val="000000"/>
                                </a:solidFill>
                                <a:highlight>
                                  <a:srgbClr val="FFFFFF"/>
                                </a:highlight>
                                <a:latin typeface="Cambria Math"/>
                                <a:ea typeface="Cambria Math"/>
                                <a:cs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𝒏</m:t>
                                </m:r>
                                <m:r>
                                  <a:rPr lang="en-IN" sz="2000" b="1" i="1">
                                    <a:solidFill>
                                      <a:srgbClr val="000000"/>
                                    </a:solidFill>
                                    <a:highlight>
                                      <a:srgbClr val="FFFFFF"/>
                                    </a:highlight>
                                    <a:latin typeface="Cambria Math"/>
                                    <a:ea typeface="Cambria Math"/>
                                    <a:cs typeface="Cambria Math"/>
                                  </a:rPr>
                                  <m:t>𝟐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IN" sz="1600" b="1" dirty="0">
                    <a:solidFill>
                      <a:srgbClr val="000000"/>
                    </a:solidFill>
                    <a:highlight>
                      <a:srgbClr val="FFFFFF"/>
                    </a:highlight>
                    <a:ea typeface="Calibri"/>
                    <a:cs typeface="Calibri"/>
                  </a:rPr>
                  <a:t>   </a:t>
                </a:r>
                <a:endParaRPr lang="en-US" sz="1100" b="1" dirty="0">
                  <a:ea typeface="Calibri"/>
                  <a:cs typeface="Calibri"/>
                </a:endParaRPr>
              </a:p>
              <a:p>
                <a:r>
                  <a:rPr lang="en-US" dirty="0" smtClean="0"/>
                  <a:t>   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1934"/>
                <a:ext cx="3791977" cy="1078885"/>
              </a:xfrm>
              <a:prstGeom prst="rect">
                <a:avLst/>
              </a:prstGeom>
              <a:blipFill rotWithShape="1">
                <a:blip r:embed="rId5"/>
                <a:stretch>
                  <a:fillRect l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65185" y="4621633"/>
            <a:ext cx="6477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l-GR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α</a:t>
            </a:r>
            <a:r>
              <a:rPr lang="en-US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level of significance</a:t>
            </a:r>
          </a:p>
          <a:p>
            <a:r>
              <a:rPr lang="en-US" sz="1400" dirty="0" smtClean="0">
                <a:latin typeface="MV Boli" panose="02000500030200090000" pitchFamily="2" charset="0"/>
                <a:cs typeface="MV Boli" panose="02000500030200090000" pitchFamily="2" charset="0"/>
              </a:rPr>
              <a:t>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: total no: of respondents</a:t>
            </a:r>
          </a:p>
          <a:p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p: Proportion of people who were aware about hallyu before covid-19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endParaRPr lang="en-US" sz="1600" b="1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851624"/>
              </p:ext>
            </p:extLst>
          </p:nvPr>
        </p:nvGraphicFramePr>
        <p:xfrm>
          <a:off x="685800" y="4100934"/>
          <a:ext cx="10515600" cy="640080"/>
        </p:xfrm>
        <a:graphic>
          <a:graphicData uri="http://schemas.openxmlformats.org/drawingml/2006/table">
            <a:tbl>
              <a:tblPr firstRow="1" firstCol="1" bandRow="1"/>
              <a:tblGrid>
                <a:gridCol w="10515600"/>
              </a:tblGrid>
              <a:tr h="1859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0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 The people aware of </a:t>
                      </a:r>
                      <a:r>
                        <a:rPr lang="en-IN" sz="1400" b="0" i="1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Hallyu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before and after covid -19 were equal. i.e. P=1/2</a:t>
                      </a:r>
                      <a:endParaRPr lang="en-US" sz="12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7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:The people aware of </a:t>
                      </a:r>
                      <a:r>
                        <a:rPr lang="en-IN" sz="1400" b="0" i="1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Hallyu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before and after covid -19 were not equal i.e. P≠1/2</a:t>
                      </a:r>
                      <a:endParaRPr lang="en-US" sz="12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842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564524" y="533749"/>
            <a:ext cx="11335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5. Can </a:t>
            </a:r>
            <a:r>
              <a:rPr lang="en-IN" sz="1600" b="1" dirty="0">
                <a:latin typeface="MV Boli" panose="02000500030200090000" pitchFamily="2" charset="0"/>
                <a:cs typeface="MV Boli" panose="02000500030200090000" pitchFamily="2" charset="0"/>
              </a:rPr>
              <a:t>it be concluded that the proportion of people who get acquainted through k-DRAMAS among males and females are the same</a:t>
            </a:r>
            <a:r>
              <a:rPr lang="en-IN" sz="16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endParaRPr lang="en-IN" sz="1600" b="1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87248"/>
              </p:ext>
            </p:extLst>
          </p:nvPr>
        </p:nvGraphicFramePr>
        <p:xfrm>
          <a:off x="9776709" y="827791"/>
          <a:ext cx="1703709" cy="2676755"/>
        </p:xfrm>
        <a:graphic>
          <a:graphicData uri="http://schemas.openxmlformats.org/drawingml/2006/table">
            <a:tbl>
              <a:tblPr/>
              <a:tblGrid>
                <a:gridCol w="900434"/>
                <a:gridCol w="803275"/>
              </a:tblGrid>
              <a:tr h="287037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200" b="1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α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0.05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429">
                <a:tc>
                  <a:txBody>
                    <a:bodyPr/>
                    <a:lstStyle/>
                    <a:p>
                      <a:pPr marL="0" marR="0" fontAlgn="b">
                        <a:lnSpc>
                          <a:spcPts val="17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1200" b="1" kern="1200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ts val="17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53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1200" b="1" kern="1200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0.420213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187">
                <a:tc>
                  <a:txBody>
                    <a:bodyPr/>
                    <a:lstStyle/>
                    <a:p>
                      <a:pPr marL="0" marR="0" fontAlgn="b">
                        <a:lnSpc>
                          <a:spcPts val="13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1200" b="1" kern="1200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ts val="13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489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1200" b="1" kern="1200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0.215827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37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0.333333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37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q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0.666667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37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Test statistic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3.875865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37">
                <a:tc>
                  <a:txBody>
                    <a:bodyPr/>
                    <a:lstStyle/>
                    <a:p>
                      <a:pPr marL="0" marR="0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Critical value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1.967268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64524" y="1959252"/>
            <a:ext cx="8193121" cy="3713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l-GR" sz="16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α</a:t>
            </a:r>
            <a:r>
              <a:rPr lang="en-US" sz="16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: level of significance</a:t>
            </a:r>
          </a:p>
          <a:p>
            <a:pPr lvl="0" fontAlgn="b"/>
            <a:r>
              <a:rPr lang="en-US" sz="12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</a:t>
            </a:r>
            <a:r>
              <a:rPr lang="en-US" sz="1200" baseline="-25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: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total no: of females</a:t>
            </a:r>
          </a:p>
          <a:p>
            <a:pPr lvl="0" fontAlgn="b"/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</a:t>
            </a:r>
            <a:r>
              <a:rPr lang="en-US" sz="1400" baseline="-25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total no: of males</a:t>
            </a:r>
          </a:p>
          <a:p>
            <a:pPr lvl="0" fontAlgn="b"/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sz="1400" baseline="-25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proportion of </a:t>
            </a:r>
            <a:r>
              <a:rPr lang="en-US" sz="14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females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who watch Korean series                 </a:t>
            </a:r>
            <a:endParaRPr lang="en-US" sz="1400" baseline="-250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sz="1400" baseline="-25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 : 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proportion of </a:t>
            </a:r>
            <a:r>
              <a:rPr lang="en-US" sz="1400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males </a:t>
            </a:r>
            <a:r>
              <a:rPr lang="en-US" sz="14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who watch Korean series </a:t>
            </a:r>
            <a:endParaRPr lang="en-US" sz="1400" dirty="0" smtClean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r>
              <a:rPr lang="en-US" sz="14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</a:p>
          <a:p>
            <a:pPr lvl="0"/>
            <a:r>
              <a:rPr lang="en-IN" sz="16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Since </a:t>
            </a:r>
            <a:r>
              <a:rPr lang="en-IN" sz="1600" b="1" dirty="0">
                <a:latin typeface="MV Boli" panose="02000500030200090000" pitchFamily="2" charset="0"/>
                <a:cs typeface="MV Boli" panose="02000500030200090000" pitchFamily="2" charset="0"/>
              </a:rPr>
              <a:t>3.8758 lies in the critical region, we reject H</a:t>
            </a:r>
            <a:r>
              <a:rPr lang="en-IN" sz="1600" b="1" baseline="-25000" dirty="0">
                <a:latin typeface="MV Boli" panose="02000500030200090000" pitchFamily="2" charset="0"/>
                <a:cs typeface="MV Boli" panose="02000500030200090000" pitchFamily="2" charset="0"/>
              </a:rPr>
              <a:t>0</a:t>
            </a:r>
            <a:r>
              <a:rPr lang="en-IN" sz="1600" b="1" dirty="0">
                <a:latin typeface="MV Boli" panose="02000500030200090000" pitchFamily="2" charset="0"/>
                <a:cs typeface="MV Boli" panose="02000500030200090000" pitchFamily="2" charset="0"/>
              </a:rPr>
              <a:t> at 5% level of significance and conclude that people who get acquainted through k-DRAMAS among males and females are not the same.</a:t>
            </a:r>
            <a:r>
              <a:rPr lang="en-US" sz="16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</a:p>
          <a:p>
            <a:pPr lvl="0"/>
            <a:r>
              <a:rPr lang="en-US" sz="16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</a:p>
          <a:p>
            <a:pPr lvl="0"/>
            <a:endParaRPr lang="en-US" sz="1600" dirty="0" smtClean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r>
              <a:rPr lang="en-US" sz="1600" dirty="0" smtClean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</a:t>
            </a:r>
          </a:p>
          <a:p>
            <a:pPr lvl="0"/>
            <a:endParaRPr lang="en-US" sz="1600" baseline="-250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endParaRPr lang="en-US" sz="1600" baseline="-25000" dirty="0" smtClean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endParaRPr lang="en-US" sz="1600" baseline="-250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endParaRPr lang="en-US" sz="1600" baseline="-25000" dirty="0" smtClean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endParaRPr lang="en-US" sz="1600" baseline="-250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9" y="4082473"/>
            <a:ext cx="1902663" cy="57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3184" y="3981788"/>
            <a:ext cx="1577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>
                <a:latin typeface="MV Boli" panose="02000500030200090000" pitchFamily="2" charset="0"/>
                <a:cs typeface="MV Boli" panose="02000500030200090000" pitchFamily="2" charset="0"/>
              </a:rPr>
              <a:t>USING </a:t>
            </a:r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SPSS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93470"/>
              </p:ext>
            </p:extLst>
          </p:nvPr>
        </p:nvGraphicFramePr>
        <p:xfrm>
          <a:off x="3524451" y="4602278"/>
          <a:ext cx="4128199" cy="1583524"/>
        </p:xfrm>
        <a:graphic>
          <a:graphicData uri="http://schemas.openxmlformats.org/drawingml/2006/table">
            <a:tbl>
              <a:tblPr/>
              <a:tblGrid>
                <a:gridCol w="1530924"/>
                <a:gridCol w="741972"/>
                <a:gridCol w="741972"/>
                <a:gridCol w="1113331"/>
              </a:tblGrid>
              <a:tr h="262390">
                <a:tc gridSpan="4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Chi-Square Tests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47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Value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df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Asymp. Sig. (2-sided)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2390"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Pearson Chi-Square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14.736</a:t>
                      </a:r>
                      <a:r>
                        <a:rPr lang="en-US" sz="900" baseline="30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a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6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.022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62390"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Likelihood Ratio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13.533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6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.035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1574"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N of Valid Cases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241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Courier New"/>
                        <a:ea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046" y="3591001"/>
            <a:ext cx="3139430" cy="268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73898"/>
              </p:ext>
            </p:extLst>
          </p:nvPr>
        </p:nvGraphicFramePr>
        <p:xfrm>
          <a:off x="540605" y="1072359"/>
          <a:ext cx="10696214" cy="946853"/>
        </p:xfrm>
        <a:graphic>
          <a:graphicData uri="http://schemas.openxmlformats.org/drawingml/2006/table">
            <a:tbl>
              <a:tblPr firstRow="1" firstCol="1" bandRow="1"/>
              <a:tblGrid>
                <a:gridCol w="10696214"/>
              </a:tblGrid>
              <a:tr h="38435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6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0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 P1=P2 i.e. The proportion of people who get acquainted through k-DRAMAS 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among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males and females are the same.</a:t>
                      </a:r>
                      <a:endParaRPr lang="en-US" sz="14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96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600" b="0" baseline="-2500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 P1≠P2 i.e. The proportion of people who get acquainted through k-DRAMAS </a:t>
                      </a: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among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 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males and females are not the same.</a:t>
                      </a:r>
                      <a:endParaRPr lang="en-US" sz="14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39189" marR="3918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304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2" y="513266"/>
            <a:ext cx="1902663" cy="57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960657" y="306801"/>
            <a:ext cx="1577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USING R 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8855"/>
              </p:ext>
            </p:extLst>
          </p:nvPr>
        </p:nvGraphicFramePr>
        <p:xfrm>
          <a:off x="958213" y="1118524"/>
          <a:ext cx="8496330" cy="1057256"/>
        </p:xfrm>
        <a:graphic>
          <a:graphicData uri="http://schemas.openxmlformats.org/drawingml/2006/table">
            <a:tbl>
              <a:tblPr firstRow="1" firstCol="1" bandRow="1"/>
              <a:tblGrid>
                <a:gridCol w="8496330"/>
              </a:tblGrid>
              <a:tr h="514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6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6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Korean and Indian products are equally preferred among the citizens in the city i.e. P=1/2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9189" marR="39189" marT="0" marB="0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292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600" b="1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:Korean and Indian products are not equally preferred among the citizens in the city i.e. P≠1/2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39189" marR="39189" marT="0" marB="0" anchor="b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28" t="10156" r="55174" b="36038"/>
          <a:stretch>
            <a:fillRect/>
          </a:stretch>
        </p:blipFill>
        <p:spPr bwMode="auto">
          <a:xfrm>
            <a:off x="5366933" y="2273893"/>
            <a:ext cx="6242223" cy="402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0657" y="2959678"/>
                <a:ext cx="4159983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en-US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IN" sz="1600" b="1" dirty="0">
                    <a:solidFill>
                      <a:prstClr val="black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Since 8.5715 lies in the critical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dirty="0">
                            <a:solidFill>
                              <a:prstClr val="black"/>
                            </a:solidFill>
                            <a:latin typeface="Cambria Math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/>
                            <a:cs typeface="MV Boli" panose="02000500030200090000" pitchFamily="2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/>
                            <a:cs typeface="MV Boli" panose="02000500030200090000" pitchFamily="2" charset="0"/>
                          </a:rPr>
                          <m:t>𝟎</m:t>
                        </m:r>
                      </m:sub>
                    </m:sSub>
                    <m:r>
                      <a:rPr lang="en-US" sz="1600" b="1" i="1" dirty="0">
                        <a:solidFill>
                          <a:prstClr val="black"/>
                        </a:solidFill>
                        <a:latin typeface="Cambria Math"/>
                        <a:cs typeface="MV Boli" panose="02000500030200090000" pitchFamily="2" charset="0"/>
                      </a:rPr>
                      <m:t> </m:t>
                    </m:r>
                  </m:oMath>
                </a14:m>
                <a:r>
                  <a:rPr lang="en-IN" sz="1600" b="1" dirty="0">
                    <a:solidFill>
                      <a:prstClr val="black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at 5% level of significance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IN" sz="1600" b="1" dirty="0">
                    <a:solidFill>
                      <a:prstClr val="black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and conclude that Korean and Indian products are not equally preferred among 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IN" sz="1600" b="1" dirty="0">
                    <a:solidFill>
                      <a:prstClr val="black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the citizens in the city.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7" y="2959678"/>
                <a:ext cx="4159983" cy="2215991"/>
              </a:xfrm>
              <a:prstGeom prst="rect">
                <a:avLst/>
              </a:prstGeom>
              <a:blipFill rotWithShape="1">
                <a:blip r:embed="rId5"/>
                <a:stretch>
                  <a:fillRect l="-880" r="-1906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46" y="-70034"/>
            <a:ext cx="1609779" cy="117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671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21436" y="504862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="" xmlns:a16="http://schemas.microsoft.com/office/drawing/2014/main" id="{39B9D486-6577-4A0E-B149-9A5EEDB9115D}"/>
              </a:ext>
            </a:extLst>
          </p:cNvPr>
          <p:cNvCxnSpPr>
            <a:cxnSpLocks/>
          </p:cNvCxnSpPr>
          <p:nvPr/>
        </p:nvCxnSpPr>
        <p:spPr>
          <a:xfrm>
            <a:off x="6096000" y="711242"/>
            <a:ext cx="0" cy="5474561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91BAA57-A7E3-4BAA-B23A-6694890F1FFC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5459604" y="1481806"/>
            <a:ext cx="1377924" cy="1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3B78C161-9CBF-4E7E-B678-8DFE684EBBBE}"/>
              </a:ext>
            </a:extLst>
          </p:cNvPr>
          <p:cNvCxnSpPr/>
          <p:nvPr/>
        </p:nvCxnSpPr>
        <p:spPr>
          <a:xfrm>
            <a:off x="5435444" y="3448522"/>
            <a:ext cx="1289540" cy="0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915E066E-6D15-4FC0-9016-41E99D4D6E3F}"/>
              </a:ext>
            </a:extLst>
          </p:cNvPr>
          <p:cNvCxnSpPr>
            <a:stCxn id="79" idx="3"/>
          </p:cNvCxnSpPr>
          <p:nvPr/>
        </p:nvCxnSpPr>
        <p:spPr>
          <a:xfrm>
            <a:off x="5459604" y="5291771"/>
            <a:ext cx="1470177" cy="12786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="" xmlns:a16="http://schemas.microsoft.com/office/drawing/2014/main" id="{51559925-F555-4C42-AE14-531290CE3D48}"/>
              </a:ext>
            </a:extLst>
          </p:cNvPr>
          <p:cNvSpPr/>
          <p:nvPr/>
        </p:nvSpPr>
        <p:spPr>
          <a:xfrm>
            <a:off x="5963526" y="1346026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EB9DB7CF-FF5D-4C4E-BF95-6CCC94413DEB}"/>
              </a:ext>
            </a:extLst>
          </p:cNvPr>
          <p:cNvSpPr/>
          <p:nvPr/>
        </p:nvSpPr>
        <p:spPr>
          <a:xfrm>
            <a:off x="5961826" y="329700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="" xmlns:a16="http://schemas.microsoft.com/office/drawing/2014/main" id="{9D1DCBFA-3117-4727-B519-E33FA031BBA2}"/>
              </a:ext>
            </a:extLst>
          </p:cNvPr>
          <p:cNvSpPr/>
          <p:nvPr/>
        </p:nvSpPr>
        <p:spPr>
          <a:xfrm>
            <a:off x="5969500" y="5186169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FCCF629-2873-44DD-862B-1483687C5B32}"/>
              </a:ext>
            </a:extLst>
          </p:cNvPr>
          <p:cNvGrpSpPr/>
          <p:nvPr/>
        </p:nvGrpSpPr>
        <p:grpSpPr>
          <a:xfrm>
            <a:off x="1417141" y="591881"/>
            <a:ext cx="4042463" cy="1779851"/>
            <a:chOff x="1417141" y="1089786"/>
            <a:chExt cx="4042463" cy="1331643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D17FCEC4-10E2-4C23-A130-C743993DD988}"/>
                </a:ext>
              </a:extLst>
            </p:cNvPr>
            <p:cNvSpPr/>
            <p:nvPr/>
          </p:nvSpPr>
          <p:spPr>
            <a:xfrm>
              <a:off x="1417141" y="1089786"/>
              <a:ext cx="4042463" cy="1331643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1819AD53-34AE-42CD-98C3-C2B84C40DF87}"/>
                </a:ext>
              </a:extLst>
            </p:cNvPr>
            <p:cNvSpPr txBox="1"/>
            <p:nvPr/>
          </p:nvSpPr>
          <p:spPr>
            <a:xfrm>
              <a:off x="1617221" y="1089786"/>
              <a:ext cx="3760633" cy="119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400" b="1" dirty="0">
                  <a:latin typeface="MV Boli" panose="02000500030200090000" pitchFamily="2" charset="0"/>
                  <a:ea typeface="Calibri"/>
                  <a:cs typeface="MV Boli" panose="02000500030200090000" pitchFamily="2" charset="0"/>
                </a:rPr>
                <a:t>It was found that most of the individuals used to purchase Korean electronics </a:t>
              </a:r>
              <a:r>
                <a:rPr lang="en-GB" sz="1400" b="1" dirty="0">
                  <a:solidFill>
                    <a:srgbClr val="C00000"/>
                  </a:solidFill>
                  <a:latin typeface="MV Boli" panose="02000500030200090000" pitchFamily="2" charset="0"/>
                  <a:ea typeface="Calibri"/>
                  <a:cs typeface="MV Boli" panose="02000500030200090000" pitchFamily="2" charset="0"/>
                </a:rPr>
                <a:t>occasionally</a:t>
              </a:r>
              <a:r>
                <a:rPr lang="en-GB" sz="1400" b="1" dirty="0">
                  <a:latin typeface="MV Boli" panose="02000500030200090000" pitchFamily="2" charset="0"/>
                  <a:ea typeface="Calibri"/>
                  <a:cs typeface="MV Boli" panose="02000500030200090000" pitchFamily="2" charset="0"/>
                </a:rPr>
                <a:t> in the price range </a:t>
              </a:r>
              <a:r>
                <a:rPr lang="en-GB" sz="1400" b="1" dirty="0">
                  <a:solidFill>
                    <a:srgbClr val="C00000"/>
                  </a:solidFill>
                  <a:latin typeface="MV Boli" panose="02000500030200090000" pitchFamily="2" charset="0"/>
                  <a:ea typeface="Calibri"/>
                  <a:cs typeface="MV Boli" panose="02000500030200090000" pitchFamily="2" charset="0"/>
                </a:rPr>
                <a:t>15k – 30k</a:t>
              </a:r>
              <a:r>
                <a:rPr lang="en-GB" sz="1400" b="1" dirty="0">
                  <a:latin typeface="MV Boli" panose="02000500030200090000" pitchFamily="2" charset="0"/>
                  <a:ea typeface="Calibri"/>
                  <a:cs typeface="MV Boli" panose="02000500030200090000" pitchFamily="2" charset="0"/>
                </a:rPr>
                <a:t>.</a:t>
              </a:r>
              <a:r>
                <a:rPr lang="en-IN" sz="1400" b="1" dirty="0">
                  <a:latin typeface="MV Boli" panose="02000500030200090000" pitchFamily="2" charset="0"/>
                  <a:cs typeface="MV Boli" panose="02000500030200090000" pitchFamily="2" charset="0"/>
                </a:rPr>
                <a:t> </a:t>
              </a:r>
              <a:r>
                <a:rPr lang="en-IN" sz="1400" b="1" dirty="0">
                  <a:solidFill>
                    <a:srgbClr val="C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Quality and price </a:t>
              </a:r>
              <a:r>
                <a:rPr lang="en-IN" sz="1400" b="1" dirty="0">
                  <a:latin typeface="MV Boli" panose="02000500030200090000" pitchFamily="2" charset="0"/>
                  <a:cs typeface="MV Boli" panose="02000500030200090000" pitchFamily="2" charset="0"/>
                </a:rPr>
                <a:t>are found to be the major reasons for the preference of Korean products over Indian products according to the majority of respondents.</a:t>
              </a:r>
              <a:endParaRPr lang="en-US" sz="1400" b="1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A70E01-E196-4784-B18E-9F8525A1F4CC}"/>
              </a:ext>
            </a:extLst>
          </p:cNvPr>
          <p:cNvGrpSpPr/>
          <p:nvPr/>
        </p:nvGrpSpPr>
        <p:grpSpPr>
          <a:xfrm>
            <a:off x="6733961" y="2262688"/>
            <a:ext cx="4042463" cy="1880917"/>
            <a:chOff x="6749144" y="2776244"/>
            <a:chExt cx="4042463" cy="1880917"/>
          </a:xfrm>
        </p:grpSpPr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1497071C-508E-4F6A-B3EB-72A402BB7E8B}"/>
                </a:ext>
              </a:extLst>
            </p:cNvPr>
            <p:cNvSpPr/>
            <p:nvPr/>
          </p:nvSpPr>
          <p:spPr>
            <a:xfrm>
              <a:off x="6749144" y="2776244"/>
              <a:ext cx="4042463" cy="1803563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E4B7EF61-2B8B-496D-825A-07E0C28C02D1}"/>
                </a:ext>
              </a:extLst>
            </p:cNvPr>
            <p:cNvSpPr txBox="1"/>
            <p:nvPr/>
          </p:nvSpPr>
          <p:spPr>
            <a:xfrm>
              <a:off x="6813408" y="2841279"/>
              <a:ext cx="385318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GB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According to our study, there was only a slight difference in the preference of Indian and Korean series. Here bringing more advancement both content and presenting wise can increase the competition in both the fields.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B74B9EE-F6CD-4C09-99F6-FB95AFA0CCD4}"/>
              </a:ext>
            </a:extLst>
          </p:cNvPr>
          <p:cNvGrpSpPr/>
          <p:nvPr/>
        </p:nvGrpSpPr>
        <p:grpSpPr>
          <a:xfrm>
            <a:off x="1417141" y="4271962"/>
            <a:ext cx="4042463" cy="2062103"/>
            <a:chOff x="1417141" y="4271962"/>
            <a:chExt cx="4042463" cy="2062103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F979110E-86B9-44BE-9BD0-80A55880FDCA}"/>
                </a:ext>
              </a:extLst>
            </p:cNvPr>
            <p:cNvSpPr/>
            <p:nvPr/>
          </p:nvSpPr>
          <p:spPr>
            <a:xfrm>
              <a:off x="1417141" y="4271962"/>
              <a:ext cx="4042463" cy="2039617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D5685070-3AF7-4528-A244-CEC7576540BA}"/>
                </a:ext>
              </a:extLst>
            </p:cNvPr>
            <p:cNvSpPr txBox="1"/>
            <p:nvPr/>
          </p:nvSpPr>
          <p:spPr>
            <a:xfrm>
              <a:off x="1713373" y="4271962"/>
              <a:ext cx="352908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Another objective was to find whether Lockdown due to pandemic (covid-19) has lead the individuals to know more about </a:t>
              </a:r>
              <a:r>
                <a:rPr lang="en-GB" sz="1600" b="1" i="1" dirty="0">
                  <a:latin typeface="MV Boli" panose="02000500030200090000" pitchFamily="2" charset="0"/>
                  <a:cs typeface="MV Boli" panose="02000500030200090000" pitchFamily="2" charset="0"/>
                </a:rPr>
                <a:t>Hallyu</a:t>
              </a:r>
              <a:r>
                <a:rPr lang="en-US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.</a:t>
              </a:r>
              <a:r>
                <a:rPr lang="en-GB" sz="1600" b="1" dirty="0">
                  <a:latin typeface="MV Boli" panose="02000500030200090000" pitchFamily="2" charset="0"/>
                  <a:cs typeface="MV Boli" panose="02000500030200090000" pitchFamily="2" charset="0"/>
                </a:rPr>
                <a:t>The Lockdown seemed to have given the young people more time and interest in exploring Korean content</a:t>
              </a:r>
              <a:endParaRPr lang="en-US" sz="16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5867C508-B4CE-424D-9E25-B97D995076E8}"/>
              </a:ext>
            </a:extLst>
          </p:cNvPr>
          <p:cNvGrpSpPr/>
          <p:nvPr/>
        </p:nvGrpSpPr>
        <p:grpSpPr>
          <a:xfrm>
            <a:off x="9383536" y="-146613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AC1BAABF-43B0-44C9-B23A-DD92C9895ECB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27" name="Star: 5 Points 126">
                <a:extLst>
                  <a:ext uri="{FF2B5EF4-FFF2-40B4-BE49-F238E27FC236}">
                    <a16:creationId xmlns="" xmlns:a16="http://schemas.microsoft.com/office/drawing/2014/main" id="{0D7D786A-969A-41DD-8304-185DE3F7737E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382B54DE-9900-4DF7-891C-ACFC9403C245}"/>
                  </a:ext>
                </a:extLst>
              </p:cNvPr>
              <p:cNvCxnSpPr>
                <a:cxnSpLocks/>
                <a:stCxn id="127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="" xmlns:a16="http://schemas.microsoft.com/office/drawing/2014/main" id="{1BB0AE49-8A44-4F12-97AE-32A1BFB4369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5" name="Star: 5 Points 124">
                <a:extLst>
                  <a:ext uri="{FF2B5EF4-FFF2-40B4-BE49-F238E27FC236}">
                    <a16:creationId xmlns="" xmlns:a16="http://schemas.microsoft.com/office/drawing/2014/main" id="{E4C4ACD2-F1DA-4D33-9BC3-5764BF41345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36D26BC5-2916-4FD1-B13D-DDE8D35B8DE4}"/>
                  </a:ext>
                </a:extLst>
              </p:cNvPr>
              <p:cNvCxnSpPr>
                <a:stCxn id="12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B942AAC2-3C61-4F35-B8ED-FCD49AA958F1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23" name="Star: 5 Points 122">
                <a:extLst>
                  <a:ext uri="{FF2B5EF4-FFF2-40B4-BE49-F238E27FC236}">
                    <a16:creationId xmlns="" xmlns:a16="http://schemas.microsoft.com/office/drawing/2014/main" id="{A52330F9-565E-42DE-AD6F-DCA647A677C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FC004C53-AE96-44E3-A4E0-49A141FE217F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CFE4D51E-C1F0-4B06-B82E-90D4AA64119A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1" name="Star: 5 Points 120">
                <a:extLst>
                  <a:ext uri="{FF2B5EF4-FFF2-40B4-BE49-F238E27FC236}">
                    <a16:creationId xmlns="" xmlns:a16="http://schemas.microsoft.com/office/drawing/2014/main" id="{A43E9598-090E-4CE4-B8BC-DA7DFED3EFC9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4E41CC59-06ED-451C-9C1B-0AE80E28422E}"/>
                  </a:ext>
                </a:extLst>
              </p:cNvPr>
              <p:cNvCxnSpPr>
                <a:stCxn id="12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="" xmlns:a16="http://schemas.microsoft.com/office/drawing/2014/main" id="{AE368F3A-E621-467B-91E8-B56E4F588CA4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9" name="Star: 5 Points 118">
                <a:extLst>
                  <a:ext uri="{FF2B5EF4-FFF2-40B4-BE49-F238E27FC236}">
                    <a16:creationId xmlns="" xmlns:a16="http://schemas.microsoft.com/office/drawing/2014/main" id="{E5A8BE40-C62F-4ACF-A9A6-22A5BDDB3C2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A524864C-7A2D-454B-9251-DFABF362A44C}"/>
                  </a:ext>
                </a:extLst>
              </p:cNvPr>
              <p:cNvCxnSpPr>
                <a:stCxn id="119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33EAA515-5FB4-4884-B2B3-59849E5733C4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7" name="Star: 5 Points 116">
                <a:extLst>
                  <a:ext uri="{FF2B5EF4-FFF2-40B4-BE49-F238E27FC236}">
                    <a16:creationId xmlns="" xmlns:a16="http://schemas.microsoft.com/office/drawing/2014/main" id="{53566516-98C6-464F-9AFA-4BAB7205D5D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7AC57FE5-8585-4E9F-9E66-1801BEC0AB08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A0C6F689-F571-4281-BDAB-0881895BFA28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15" name="Star: 5 Points 114">
                <a:extLst>
                  <a:ext uri="{FF2B5EF4-FFF2-40B4-BE49-F238E27FC236}">
                    <a16:creationId xmlns="" xmlns:a16="http://schemas.microsoft.com/office/drawing/2014/main" id="{552D093F-927B-48A6-8D94-CACF7174475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02DB462B-7632-4CD3-870F-0B184E7A6EF8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5902B49E-9338-45D1-A2EF-7A416B85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36" y="4900717"/>
            <a:ext cx="1397677" cy="1410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44FD9A99-8FCD-499B-9125-E630275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2" y="5003784"/>
            <a:ext cx="1303862" cy="914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A3C08CED-0EB5-457F-ABCC-387B9F2DF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0" y="425538"/>
            <a:ext cx="2094358" cy="2094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9" name="Picture 3" descr="C:\Users\Admin\Desktop\Picture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80" y="970665"/>
            <a:ext cx="785884" cy="15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classic-samsung-logo-png-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92" y="162858"/>
            <a:ext cx="2718880" cy="141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14" y="2465305"/>
            <a:ext cx="1369950" cy="307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FB74B9EE-F6CD-4C09-99F6-FB95AFA0CCD4}"/>
              </a:ext>
            </a:extLst>
          </p:cNvPr>
          <p:cNvGrpSpPr/>
          <p:nvPr/>
        </p:nvGrpSpPr>
        <p:grpSpPr>
          <a:xfrm>
            <a:off x="6790461" y="4351662"/>
            <a:ext cx="4042463" cy="1959917"/>
            <a:chOff x="1417141" y="4271962"/>
            <a:chExt cx="4042463" cy="2039617"/>
          </a:xfrm>
        </p:grpSpPr>
        <p:sp>
          <p:nvSpPr>
            <p:cNvPr id="130" name="Rectangle 129">
              <a:extLst>
                <a:ext uri="{FF2B5EF4-FFF2-40B4-BE49-F238E27FC236}">
                  <a16:creationId xmlns="" xmlns:a16="http://schemas.microsoft.com/office/drawing/2014/main" id="{F979110E-86B9-44BE-9BD0-80A55880FDCA}"/>
                </a:ext>
              </a:extLst>
            </p:cNvPr>
            <p:cNvSpPr/>
            <p:nvPr/>
          </p:nvSpPr>
          <p:spPr>
            <a:xfrm>
              <a:off x="1417141" y="4271962"/>
              <a:ext cx="4042463" cy="2039617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="" xmlns:a16="http://schemas.microsoft.com/office/drawing/2014/main" id="{D5685070-3AF7-4528-A244-CEC7576540BA}"/>
                </a:ext>
              </a:extLst>
            </p:cNvPr>
            <p:cNvSpPr txBox="1"/>
            <p:nvPr/>
          </p:nvSpPr>
          <p:spPr>
            <a:xfrm>
              <a:off x="1481406" y="4271962"/>
              <a:ext cx="3951447" cy="163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Clr>
                  <a:srgbClr val="000000"/>
                </a:buClr>
              </a:pPr>
              <a:endParaRPr lang="en-GB" sz="1600" b="1" kern="0" dirty="0" smtClean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  <a:sym typeface="Arial"/>
              </a:endParaRPr>
            </a:p>
            <a:p>
              <a:pPr lvl="0">
                <a:buClr>
                  <a:srgbClr val="000000"/>
                </a:buClr>
              </a:pPr>
              <a:r>
                <a:rPr lang="en-GB" sz="1600" b="1" kern="0" dirty="0" smtClean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According 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to our study and reference, </a:t>
              </a:r>
              <a:r>
                <a:rPr lang="en-GB" sz="1600" b="1" kern="0" dirty="0" smtClean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it 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seems like </a:t>
              </a:r>
              <a:r>
                <a:rPr lang="en-GB" sz="1600" b="1" i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Hallyu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 </a:t>
              </a:r>
              <a:r>
                <a:rPr lang="en-GB" sz="1600" b="1" kern="0" dirty="0" smtClean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may swell 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as a tidal wave </a:t>
              </a:r>
              <a:r>
                <a:rPr lang="en-GB" sz="1600" b="1" kern="0" dirty="0" smtClean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in 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future in various  countries including </a:t>
              </a:r>
              <a:r>
                <a:rPr lang="en-GB" sz="1600" b="1" kern="0" dirty="0" smtClean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India with </a:t>
              </a:r>
              <a:r>
                <a:rPr lang="en-GB" sz="1600" b="1" kern="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  <a:sym typeface="Arial"/>
                </a:rPr>
                <a:t>the youngsters being a major part of it.</a:t>
              </a:r>
              <a:endParaRPr lang="en-US" sz="1600" b="1" kern="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  <a:sym typeface="Arial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49" y="-129580"/>
            <a:ext cx="1687323" cy="807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14844" y="8962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V Boli" panose="02000500030200090000" pitchFamily="2" charset="0"/>
                <a:cs typeface="MV Boli" panose="02000500030200090000" pitchFamily="2" charset="0"/>
              </a:rPr>
              <a:t>CONCLUSION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3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="" xmlns:a16="http://schemas.microsoft.com/office/drawing/2014/main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="" xmlns:a16="http://schemas.microsoft.com/office/drawing/2014/main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="" xmlns:a16="http://schemas.microsoft.com/office/drawing/2014/main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="" xmlns:a16="http://schemas.microsoft.com/office/drawing/2014/main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="" xmlns:a16="http://schemas.microsoft.com/office/drawing/2014/main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="" xmlns:a16="http://schemas.microsoft.com/office/drawing/2014/main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="" xmlns:a16="http://schemas.microsoft.com/office/drawing/2014/main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="" xmlns:a16="http://schemas.microsoft.com/office/drawing/2014/main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="" xmlns:a16="http://schemas.microsoft.com/office/drawing/2014/main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="" xmlns:a16="http://schemas.microsoft.com/office/drawing/2014/main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E4CDFAE-720E-4559-81DF-90829A9C115A}"/>
              </a:ext>
            </a:extLst>
          </p:cNvPr>
          <p:cNvGrpSpPr/>
          <p:nvPr/>
        </p:nvGrpSpPr>
        <p:grpSpPr>
          <a:xfrm>
            <a:off x="8553407" y="3253973"/>
            <a:ext cx="3495863" cy="4744565"/>
            <a:chOff x="8553407" y="3253973"/>
            <a:chExt cx="3495863" cy="4744565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="" xmlns:a16="http://schemas.microsoft.com/office/drawing/2014/main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145" y="3253973"/>
              <a:ext cx="3448125" cy="4744565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80" y="3795201"/>
            <a:ext cx="3325575" cy="2241413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="" xmlns:a16="http://schemas.microsoft.com/office/drawing/2014/main" id="{7018EE4E-647D-4AD7-9E85-8904FCEF074E}"/>
              </a:ext>
            </a:extLst>
          </p:cNvPr>
          <p:cNvSpPr/>
          <p:nvPr/>
        </p:nvSpPr>
        <p:spPr>
          <a:xfrm>
            <a:off x="127431" y="2293014"/>
            <a:ext cx="3406854" cy="1532975"/>
          </a:xfrm>
          <a:prstGeom prst="wedgeRoundRectCallout">
            <a:avLst>
              <a:gd name="adj1" fmla="val 9543"/>
              <a:gd name="adj2" fmla="val 51612"/>
              <a:gd name="adj3" fmla="val 16667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0A1D471-49C7-45DC-BDB2-6C8091F2AA7E}"/>
              </a:ext>
            </a:extLst>
          </p:cNvPr>
          <p:cNvGrpSpPr/>
          <p:nvPr/>
        </p:nvGrpSpPr>
        <p:grpSpPr>
          <a:xfrm>
            <a:off x="4790816" y="756279"/>
            <a:ext cx="5568977" cy="1433702"/>
            <a:chOff x="4790816" y="756279"/>
            <a:chExt cx="4670669" cy="1323439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00DB806-84AA-4998-AC7D-77507AF93BDE}"/>
                </a:ext>
              </a:extLst>
            </p:cNvPr>
            <p:cNvSpPr/>
            <p:nvPr/>
          </p:nvSpPr>
          <p:spPr>
            <a:xfrm>
              <a:off x="4790816" y="821764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2566836-71D9-4112-9E0C-FED21C15D592}"/>
                </a:ext>
              </a:extLst>
            </p:cNvPr>
            <p:cNvSpPr txBox="1"/>
            <p:nvPr/>
          </p:nvSpPr>
          <p:spPr>
            <a:xfrm>
              <a:off x="4812669" y="756279"/>
              <a:ext cx="46198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Hindu. (2021). The rising Korean wave in India. 1–9. https://</a:t>
              </a:r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www.thehindu.com/life-and-style/travel/the-rising-korean-wave-in-india/article34364824.ece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6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2FEF1057-5B29-486F-A79F-69779EC1A6B0}"/>
              </a:ext>
            </a:extLst>
          </p:cNvPr>
          <p:cNvSpPr txBox="1"/>
          <p:nvPr/>
        </p:nvSpPr>
        <p:spPr>
          <a:xfrm>
            <a:off x="250136" y="2605034"/>
            <a:ext cx="3161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REFERENCES</a:t>
            </a:r>
            <a:endParaRPr lang="en-US" sz="5400" dirty="0"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BB902E0-BCCE-413E-8606-224FD4099A34}"/>
              </a:ext>
            </a:extLst>
          </p:cNvPr>
          <p:cNvGrpSpPr/>
          <p:nvPr/>
        </p:nvGrpSpPr>
        <p:grpSpPr>
          <a:xfrm>
            <a:off x="4796279" y="1846430"/>
            <a:ext cx="5624762" cy="892552"/>
            <a:chOff x="4796279" y="1846430"/>
            <a:chExt cx="4670669" cy="892552"/>
          </a:xfrm>
        </p:grpSpPr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9928A095-CA48-4AE1-B571-831B5E104AA3}"/>
                </a:ext>
              </a:extLst>
            </p:cNvPr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DB4A4E83-25D3-4A51-A5A9-F89CFD80BBF4}"/>
                </a:ext>
              </a:extLst>
            </p:cNvPr>
            <p:cNvSpPr txBox="1"/>
            <p:nvPr/>
          </p:nvSpPr>
          <p:spPr>
            <a:xfrm>
              <a:off x="4844472" y="1846430"/>
              <a:ext cx="45716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Times of India. (2021). Korean food trends gaining popularity in India.</a:t>
              </a:r>
            </a:p>
            <a:p>
              <a:endParaRPr lang="en-US" sz="20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0330150-007E-4591-80D5-97871877E081}"/>
              </a:ext>
            </a:extLst>
          </p:cNvPr>
          <p:cNvGrpSpPr/>
          <p:nvPr/>
        </p:nvGrpSpPr>
        <p:grpSpPr>
          <a:xfrm>
            <a:off x="4801742" y="2912711"/>
            <a:ext cx="5619299" cy="1108079"/>
            <a:chOff x="4801742" y="2912711"/>
            <a:chExt cx="4670669" cy="954107"/>
          </a:xfrm>
        </p:grpSpPr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053EE036-B8F9-4564-81B1-D6788A79B180}"/>
                </a:ext>
              </a:extLst>
            </p:cNvPr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1A20EC4B-9BE2-4ABE-9934-5A46D5B38F62}"/>
                </a:ext>
              </a:extLst>
            </p:cNvPr>
            <p:cNvSpPr txBox="1"/>
            <p:nvPr/>
          </p:nvSpPr>
          <p:spPr>
            <a:xfrm>
              <a:off x="4849936" y="2912711"/>
              <a:ext cx="43384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Simon, A. (2021). University Students ’ Perceptions of Korean Wave and Its Impact on Their Views of Korea and Korean Culture. Human Behavior, Development and Society, 22(1), 7–18.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5CA61C4-3F94-4661-A9FE-B9E3BE906B58}"/>
              </a:ext>
            </a:extLst>
          </p:cNvPr>
          <p:cNvGrpSpPr/>
          <p:nvPr/>
        </p:nvGrpSpPr>
        <p:grpSpPr>
          <a:xfrm>
            <a:off x="4807204" y="3978993"/>
            <a:ext cx="5613837" cy="1391095"/>
            <a:chOff x="4807205" y="3978993"/>
            <a:chExt cx="4670669" cy="1384995"/>
          </a:xfrm>
        </p:grpSpPr>
        <p:sp>
          <p:nvSpPr>
            <p:cNvPr id="147" name="Rectangle 146">
              <a:extLst>
                <a:ext uri="{FF2B5EF4-FFF2-40B4-BE49-F238E27FC236}">
                  <a16:creationId xmlns="" xmlns:a16="http://schemas.microsoft.com/office/drawing/2014/main" id="{16C9739C-4149-4C9F-9FE3-E000C45EBE48}"/>
                </a:ext>
              </a:extLst>
            </p:cNvPr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403AB73F-231A-4924-9C17-5BDDBDA157DC}"/>
                </a:ext>
              </a:extLst>
            </p:cNvPr>
            <p:cNvSpPr txBox="1"/>
            <p:nvPr/>
          </p:nvSpPr>
          <p:spPr>
            <a:xfrm>
              <a:off x="4855398" y="3978993"/>
              <a:ext cx="4459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Kanozia, R., &amp; Ganghariya, G. (2021). Cultural proximity and hybridity: the popularity of Korean pop culture in India. Media </a:t>
              </a:r>
              <a:r>
                <a:rPr 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Asia,48(3),219–228. https</a:t>
              </a:r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://doi.org/10.1080/01296612.2021.1902079. </a:t>
              </a:r>
            </a:p>
            <a:p>
              <a:pPr marL="342900" indent="-342900" algn="just">
                <a:buFont typeface="+mj-lt"/>
                <a:buAutoNum type="arabicPeriod"/>
              </a:pP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4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55404FB-5D44-44C7-AF10-65A5F8C7A74C}"/>
              </a:ext>
            </a:extLst>
          </p:cNvPr>
          <p:cNvGrpSpPr/>
          <p:nvPr/>
        </p:nvGrpSpPr>
        <p:grpSpPr>
          <a:xfrm>
            <a:off x="4801742" y="5031419"/>
            <a:ext cx="5803534" cy="1441200"/>
            <a:chOff x="4803068" y="5031419"/>
            <a:chExt cx="4680269" cy="1384995"/>
          </a:xfrm>
        </p:grpSpPr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911E5C3B-3711-40FC-AAFE-19A3422F603E}"/>
                </a:ext>
              </a:extLst>
            </p:cNvPr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="" xmlns:a16="http://schemas.microsoft.com/office/drawing/2014/main" id="{BE0F2F2F-5E4F-47D6-8376-BD620640FF9D}"/>
                </a:ext>
              </a:extLst>
            </p:cNvPr>
            <p:cNvSpPr txBox="1"/>
            <p:nvPr/>
          </p:nvSpPr>
          <p:spPr>
            <a:xfrm>
              <a:off x="4803068" y="5031419"/>
              <a:ext cx="45716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Chakraborty, R. (2020). Exclusive : BTS Reflect on the Massive Success of ‘ Dynamite ’ in India. 1–11. https://rollingstoneindia.com/exclusive-bts-reflect-on-dynamite-massive-success-in-india/</a:t>
              </a:r>
            </a:p>
            <a:p>
              <a:pPr marL="342900" indent="-342900">
                <a:buFont typeface="+mj-lt"/>
                <a:buAutoNum type="arabicPeriod"/>
              </a:pPr>
              <a:endPara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4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9EB728A-8727-4E84-8F71-6F7BA761DC8D}"/>
              </a:ext>
            </a:extLst>
          </p:cNvPr>
          <p:cNvGrpSpPr/>
          <p:nvPr/>
        </p:nvGrpSpPr>
        <p:grpSpPr>
          <a:xfrm>
            <a:off x="3717163" y="813915"/>
            <a:ext cx="804988" cy="830997"/>
            <a:chOff x="4295433" y="813915"/>
            <a:chExt cx="804988" cy="830997"/>
          </a:xfrm>
        </p:grpSpPr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B1A86DEB-83FD-46B6-8FFF-1D9B711F4F0A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656FB5B2-AC99-429F-94D8-6C8473D9AD5B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69B4D432-07E0-459A-950B-8460F348DDA7}"/>
              </a:ext>
            </a:extLst>
          </p:cNvPr>
          <p:cNvGrpSpPr/>
          <p:nvPr/>
        </p:nvGrpSpPr>
        <p:grpSpPr>
          <a:xfrm>
            <a:off x="3710382" y="1835795"/>
            <a:ext cx="804988" cy="830997"/>
            <a:chOff x="4295433" y="813915"/>
            <a:chExt cx="804988" cy="830997"/>
          </a:xfrm>
        </p:grpSpPr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3509988A-6251-4464-903E-B57BED0A829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B11DDC67-2238-485C-A7F2-6219BC1E6873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C3F107D2-E87C-4A44-8B42-93E70A666007}"/>
              </a:ext>
            </a:extLst>
          </p:cNvPr>
          <p:cNvGrpSpPr/>
          <p:nvPr/>
        </p:nvGrpSpPr>
        <p:grpSpPr>
          <a:xfrm>
            <a:off x="3703601" y="2900250"/>
            <a:ext cx="804988" cy="830997"/>
            <a:chOff x="4295433" y="813915"/>
            <a:chExt cx="804988" cy="830997"/>
          </a:xfrm>
        </p:grpSpPr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A81A6681-B685-4CA2-AEDB-9CD422062C3B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E3716F79-D30D-40D3-A3D2-ED27E5634F89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49CCA6D9-5849-48D9-8CD2-7AA91A894852}"/>
              </a:ext>
            </a:extLst>
          </p:cNvPr>
          <p:cNvGrpSpPr/>
          <p:nvPr/>
        </p:nvGrpSpPr>
        <p:grpSpPr>
          <a:xfrm>
            <a:off x="3696820" y="3994451"/>
            <a:ext cx="804988" cy="830997"/>
            <a:chOff x="4295433" y="813915"/>
            <a:chExt cx="804988" cy="830997"/>
          </a:xfrm>
        </p:grpSpPr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14E27835-A93A-4920-8D66-A4C4206BCA12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8A23BBE5-C90F-48BB-B3C6-C5603BCBFB8F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4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CF199537-5D37-4626-B6A1-CC6E5560ABF3}"/>
              </a:ext>
            </a:extLst>
          </p:cNvPr>
          <p:cNvGrpSpPr/>
          <p:nvPr/>
        </p:nvGrpSpPr>
        <p:grpSpPr>
          <a:xfrm>
            <a:off x="3690039" y="5016170"/>
            <a:ext cx="804988" cy="830997"/>
            <a:chOff x="4295433" y="813915"/>
            <a:chExt cx="804988" cy="830997"/>
          </a:xfrm>
        </p:grpSpPr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4E4F7C49-E59A-434E-89D2-6498B49C202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D19F8F04-7FB9-4AD3-985D-A398851F7F7A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 dirty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="" xmlns:a16="http://schemas.microsoft.com/office/drawing/2014/main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="" xmlns:a16="http://schemas.microsoft.com/office/drawing/2014/main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="" xmlns:a16="http://schemas.microsoft.com/office/drawing/2014/main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="" xmlns:a16="http://schemas.microsoft.com/office/drawing/2014/main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="" xmlns:a16="http://schemas.microsoft.com/office/drawing/2014/main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="" xmlns:a16="http://schemas.microsoft.com/office/drawing/2014/main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="" xmlns:a16="http://schemas.microsoft.com/office/drawing/2014/main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="" xmlns:a16="http://schemas.microsoft.com/office/drawing/2014/main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="" xmlns:a16="http://schemas.microsoft.com/office/drawing/2014/main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="" xmlns:a16="http://schemas.microsoft.com/office/drawing/2014/main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="" xmlns:a16="http://schemas.microsoft.com/office/drawing/2014/main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="" xmlns:a16="http://schemas.microsoft.com/office/drawing/2014/main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="" xmlns:a16="http://schemas.microsoft.com/office/drawing/2014/main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="" xmlns:a16="http://schemas.microsoft.com/office/drawing/2014/main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43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=""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3991096" y="2134850"/>
            <a:ext cx="4209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Thank You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876325" y="1501747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=""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=""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=""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6" y="2904058"/>
            <a:ext cx="4122818" cy="392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5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1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="" xmlns:a16="http://schemas.microsoft.com/office/drawing/2014/main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="" xmlns:a16="http://schemas.microsoft.com/office/drawing/2014/main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="" xmlns:a16="http://schemas.microsoft.com/office/drawing/2014/main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="" xmlns:a16="http://schemas.microsoft.com/office/drawing/2014/main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="" xmlns:a16="http://schemas.microsoft.com/office/drawing/2014/main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="" xmlns:a16="http://schemas.microsoft.com/office/drawing/2014/main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="" xmlns:a16="http://schemas.microsoft.com/office/drawing/2014/main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="" xmlns:a16="http://schemas.microsoft.com/office/drawing/2014/main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="" xmlns:a16="http://schemas.microsoft.com/office/drawing/2014/main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="" xmlns:a16="http://schemas.microsoft.com/office/drawing/2014/main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E4CDFAE-720E-4559-81DF-90829A9C115A}"/>
              </a:ext>
            </a:extLst>
          </p:cNvPr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="" xmlns:a16="http://schemas.microsoft.com/office/drawing/2014/main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50" y="3902912"/>
            <a:ext cx="4642053" cy="256970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="" xmlns:a16="http://schemas.microsoft.com/office/drawing/2014/main" id="{7018EE4E-647D-4AD7-9E85-8904FCEF074E}"/>
              </a:ext>
            </a:extLst>
          </p:cNvPr>
          <p:cNvSpPr/>
          <p:nvPr/>
        </p:nvSpPr>
        <p:spPr>
          <a:xfrm>
            <a:off x="168491" y="2376026"/>
            <a:ext cx="3406854" cy="1534235"/>
          </a:xfrm>
          <a:custGeom>
            <a:avLst/>
            <a:gdLst>
              <a:gd name="connsiteX0" fmla="*/ 0 w 3406854"/>
              <a:gd name="connsiteY0" fmla="*/ 255501 h 1532975"/>
              <a:gd name="connsiteX1" fmla="*/ 255501 w 3406854"/>
              <a:gd name="connsiteY1" fmla="*/ 0 h 1532975"/>
              <a:gd name="connsiteX2" fmla="*/ 1987332 w 3406854"/>
              <a:gd name="connsiteY2" fmla="*/ 0 h 1532975"/>
              <a:gd name="connsiteX3" fmla="*/ 1987332 w 3406854"/>
              <a:gd name="connsiteY3" fmla="*/ 0 h 1532975"/>
              <a:gd name="connsiteX4" fmla="*/ 2839045 w 3406854"/>
              <a:gd name="connsiteY4" fmla="*/ 0 h 1532975"/>
              <a:gd name="connsiteX5" fmla="*/ 3151353 w 3406854"/>
              <a:gd name="connsiteY5" fmla="*/ 0 h 1532975"/>
              <a:gd name="connsiteX6" fmla="*/ 3406854 w 3406854"/>
              <a:gd name="connsiteY6" fmla="*/ 255501 h 1532975"/>
              <a:gd name="connsiteX7" fmla="*/ 3406854 w 3406854"/>
              <a:gd name="connsiteY7" fmla="*/ 894235 h 1532975"/>
              <a:gd name="connsiteX8" fmla="*/ 3406854 w 3406854"/>
              <a:gd name="connsiteY8" fmla="*/ 894235 h 1532975"/>
              <a:gd name="connsiteX9" fmla="*/ 3406854 w 3406854"/>
              <a:gd name="connsiteY9" fmla="*/ 1277479 h 1532975"/>
              <a:gd name="connsiteX10" fmla="*/ 3406854 w 3406854"/>
              <a:gd name="connsiteY10" fmla="*/ 1277474 h 1532975"/>
              <a:gd name="connsiteX11" fmla="*/ 3151353 w 3406854"/>
              <a:gd name="connsiteY11" fmla="*/ 1532975 h 1532975"/>
              <a:gd name="connsiteX12" fmla="*/ 2839045 w 3406854"/>
              <a:gd name="connsiteY12" fmla="*/ 1532975 h 1532975"/>
              <a:gd name="connsiteX13" fmla="*/ 1806484 w 3406854"/>
              <a:gd name="connsiteY13" fmla="*/ 2014881 h 1532975"/>
              <a:gd name="connsiteX14" fmla="*/ 1987332 w 3406854"/>
              <a:gd name="connsiteY14" fmla="*/ 1532975 h 1532975"/>
              <a:gd name="connsiteX15" fmla="*/ 255501 w 3406854"/>
              <a:gd name="connsiteY15" fmla="*/ 1532975 h 1532975"/>
              <a:gd name="connsiteX16" fmla="*/ 0 w 3406854"/>
              <a:gd name="connsiteY16" fmla="*/ 1277474 h 1532975"/>
              <a:gd name="connsiteX17" fmla="*/ 0 w 3406854"/>
              <a:gd name="connsiteY17" fmla="*/ 1277479 h 1532975"/>
              <a:gd name="connsiteX18" fmla="*/ 0 w 3406854"/>
              <a:gd name="connsiteY18" fmla="*/ 894235 h 1532975"/>
              <a:gd name="connsiteX19" fmla="*/ 0 w 3406854"/>
              <a:gd name="connsiteY19" fmla="*/ 894235 h 1532975"/>
              <a:gd name="connsiteX20" fmla="*/ 0 w 3406854"/>
              <a:gd name="connsiteY20" fmla="*/ 255501 h 1532975"/>
              <a:gd name="connsiteX0" fmla="*/ 0 w 3406854"/>
              <a:gd name="connsiteY0" fmla="*/ 255501 h 1534235"/>
              <a:gd name="connsiteX1" fmla="*/ 255501 w 3406854"/>
              <a:gd name="connsiteY1" fmla="*/ 0 h 1534235"/>
              <a:gd name="connsiteX2" fmla="*/ 1987332 w 3406854"/>
              <a:gd name="connsiteY2" fmla="*/ 0 h 1534235"/>
              <a:gd name="connsiteX3" fmla="*/ 1987332 w 3406854"/>
              <a:gd name="connsiteY3" fmla="*/ 0 h 1534235"/>
              <a:gd name="connsiteX4" fmla="*/ 2839045 w 3406854"/>
              <a:gd name="connsiteY4" fmla="*/ 0 h 1534235"/>
              <a:gd name="connsiteX5" fmla="*/ 3151353 w 3406854"/>
              <a:gd name="connsiteY5" fmla="*/ 0 h 1534235"/>
              <a:gd name="connsiteX6" fmla="*/ 3406854 w 3406854"/>
              <a:gd name="connsiteY6" fmla="*/ 255501 h 1534235"/>
              <a:gd name="connsiteX7" fmla="*/ 3406854 w 3406854"/>
              <a:gd name="connsiteY7" fmla="*/ 894235 h 1534235"/>
              <a:gd name="connsiteX8" fmla="*/ 3406854 w 3406854"/>
              <a:gd name="connsiteY8" fmla="*/ 894235 h 1534235"/>
              <a:gd name="connsiteX9" fmla="*/ 3406854 w 3406854"/>
              <a:gd name="connsiteY9" fmla="*/ 1277479 h 1534235"/>
              <a:gd name="connsiteX10" fmla="*/ 3406854 w 3406854"/>
              <a:gd name="connsiteY10" fmla="*/ 1277474 h 1534235"/>
              <a:gd name="connsiteX11" fmla="*/ 3151353 w 3406854"/>
              <a:gd name="connsiteY11" fmla="*/ 1532975 h 1534235"/>
              <a:gd name="connsiteX12" fmla="*/ 2839045 w 3406854"/>
              <a:gd name="connsiteY12" fmla="*/ 1532975 h 1534235"/>
              <a:gd name="connsiteX13" fmla="*/ 2310576 w 3406854"/>
              <a:gd name="connsiteY13" fmla="*/ 1534235 h 1534235"/>
              <a:gd name="connsiteX14" fmla="*/ 1987332 w 3406854"/>
              <a:gd name="connsiteY14" fmla="*/ 1532975 h 1534235"/>
              <a:gd name="connsiteX15" fmla="*/ 255501 w 3406854"/>
              <a:gd name="connsiteY15" fmla="*/ 1532975 h 1534235"/>
              <a:gd name="connsiteX16" fmla="*/ 0 w 3406854"/>
              <a:gd name="connsiteY16" fmla="*/ 1277474 h 1534235"/>
              <a:gd name="connsiteX17" fmla="*/ 0 w 3406854"/>
              <a:gd name="connsiteY17" fmla="*/ 1277479 h 1534235"/>
              <a:gd name="connsiteX18" fmla="*/ 0 w 3406854"/>
              <a:gd name="connsiteY18" fmla="*/ 894235 h 1534235"/>
              <a:gd name="connsiteX19" fmla="*/ 0 w 3406854"/>
              <a:gd name="connsiteY19" fmla="*/ 894235 h 1534235"/>
              <a:gd name="connsiteX20" fmla="*/ 0 w 3406854"/>
              <a:gd name="connsiteY20" fmla="*/ 255501 h 153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06854" h="1534235">
                <a:moveTo>
                  <a:pt x="0" y="255501"/>
                </a:moveTo>
                <a:cubicBezTo>
                  <a:pt x="0" y="114392"/>
                  <a:pt x="114392" y="0"/>
                  <a:pt x="255501" y="0"/>
                </a:cubicBezTo>
                <a:lnTo>
                  <a:pt x="1987332" y="0"/>
                </a:lnTo>
                <a:lnTo>
                  <a:pt x="1987332" y="0"/>
                </a:lnTo>
                <a:lnTo>
                  <a:pt x="2839045" y="0"/>
                </a:lnTo>
                <a:lnTo>
                  <a:pt x="3151353" y="0"/>
                </a:lnTo>
                <a:cubicBezTo>
                  <a:pt x="3292462" y="0"/>
                  <a:pt x="3406854" y="114392"/>
                  <a:pt x="3406854" y="255501"/>
                </a:cubicBezTo>
                <a:lnTo>
                  <a:pt x="3406854" y="894235"/>
                </a:lnTo>
                <a:lnTo>
                  <a:pt x="3406854" y="894235"/>
                </a:lnTo>
                <a:lnTo>
                  <a:pt x="3406854" y="1277479"/>
                </a:lnTo>
                <a:lnTo>
                  <a:pt x="3406854" y="1277474"/>
                </a:lnTo>
                <a:cubicBezTo>
                  <a:pt x="3406854" y="1418583"/>
                  <a:pt x="3292462" y="1532975"/>
                  <a:pt x="3151353" y="1532975"/>
                </a:cubicBezTo>
                <a:lnTo>
                  <a:pt x="2839045" y="1532975"/>
                </a:lnTo>
                <a:lnTo>
                  <a:pt x="2310576" y="1534235"/>
                </a:lnTo>
                <a:lnTo>
                  <a:pt x="1987332" y="1532975"/>
                </a:lnTo>
                <a:lnTo>
                  <a:pt x="255501" y="1532975"/>
                </a:lnTo>
                <a:cubicBezTo>
                  <a:pt x="114392" y="1532975"/>
                  <a:pt x="0" y="1418583"/>
                  <a:pt x="0" y="1277474"/>
                </a:cubicBezTo>
                <a:lnTo>
                  <a:pt x="0" y="1277479"/>
                </a:lnTo>
                <a:lnTo>
                  <a:pt x="0" y="894235"/>
                </a:lnTo>
                <a:lnTo>
                  <a:pt x="0" y="894235"/>
                </a:lnTo>
                <a:lnTo>
                  <a:pt x="0" y="255501"/>
                </a:lnTo>
                <a:close/>
              </a:path>
            </a:pathLst>
          </a:cu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0A1D471-49C7-45DC-BDB2-6C8091F2AA7E}"/>
              </a:ext>
            </a:extLst>
          </p:cNvPr>
          <p:cNvGrpSpPr/>
          <p:nvPr/>
        </p:nvGrpSpPr>
        <p:grpSpPr>
          <a:xfrm>
            <a:off x="4714999" y="898824"/>
            <a:ext cx="4723459" cy="4809753"/>
            <a:chOff x="4764420" y="904527"/>
            <a:chExt cx="4723459" cy="73574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00DB806-84AA-4998-AC7D-77507AF93BDE}"/>
                </a:ext>
              </a:extLst>
            </p:cNvPr>
            <p:cNvSpPr/>
            <p:nvPr/>
          </p:nvSpPr>
          <p:spPr>
            <a:xfrm>
              <a:off x="4790814" y="947974"/>
              <a:ext cx="4670669" cy="692296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2566836-71D9-4112-9E0C-FED21C15D592}"/>
                </a:ext>
              </a:extLst>
            </p:cNvPr>
            <p:cNvSpPr txBox="1"/>
            <p:nvPr/>
          </p:nvSpPr>
          <p:spPr>
            <a:xfrm>
              <a:off x="4764420" y="904527"/>
              <a:ext cx="4723459" cy="68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endParaRPr lang="en-US" sz="1400" b="1" i="1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r>
                <a:rPr lang="en-US" sz="1600" b="1" i="1" dirty="0" smtClean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Hallyu</a:t>
              </a:r>
              <a:r>
                <a:rPr lang="en-US" sz="1600" b="1" dirty="0" smtClean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 a Chinese phrase that directly translates to “Korean Wave”.</a:t>
              </a:r>
            </a:p>
            <a:p>
              <a:pPr marL="361950" indent="-285750" algn="just">
                <a:lnSpc>
                  <a:spcPct val="120000"/>
                </a:lnSpc>
                <a:buClr>
                  <a:srgbClr val="FFFF00"/>
                </a:buClr>
                <a:buSzPct val="100000"/>
                <a:buFont typeface="Wingdings" panose="05000000000000000000" pitchFamily="2" charset="2"/>
                <a:buChar char="Ø"/>
              </a:pPr>
              <a:endPara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endPara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r>
                <a:rPr lang="en-US" sz="1600" b="1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research identifies the factors that influence changing customer behavior toward Korean-based products with the effect of lockdown and COVID-19 and</a:t>
              </a:r>
              <a:r>
                <a:rPr lang="en-GB" sz="1600" b="1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preference of choice on Indian and Korean series.</a:t>
              </a:r>
            </a:p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endParaRPr lang="en-GB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61950" indent="-285750" algn="just">
                <a:lnSpc>
                  <a:spcPct val="120000"/>
                </a:lnSpc>
                <a:buClr>
                  <a:srgbClr val="FFFF00"/>
                </a:buClr>
                <a:buSzPct val="100000"/>
                <a:buFont typeface="Wingdings" panose="05000000000000000000" pitchFamily="2" charset="2"/>
                <a:buChar char="Ø"/>
              </a:pPr>
              <a:endParaRPr lang="en-GB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6200" indent="0" algn="just">
                <a:lnSpc>
                  <a:spcPct val="120000"/>
                </a:lnSpc>
                <a:buClr>
                  <a:srgbClr val="FFFF00"/>
                </a:buClr>
                <a:buSzPct val="100000"/>
              </a:pPr>
              <a:r>
                <a:rPr lang="en-GB" sz="1600" b="1" dirty="0">
                  <a:solidFill>
                    <a:schemeClr val="tx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study gives special reference to K-Electronics, K-Dramas and the frequency of purchases of K-Electronics.</a:t>
              </a:r>
              <a:endParaRPr lang="en-US" sz="16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2FEF1057-5B29-486F-A79F-69779EC1A6B0}"/>
              </a:ext>
            </a:extLst>
          </p:cNvPr>
          <p:cNvSpPr txBox="1"/>
          <p:nvPr/>
        </p:nvSpPr>
        <p:spPr>
          <a:xfrm>
            <a:off x="304984" y="2639617"/>
            <a:ext cx="381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matemora" panose="02000500000000000000" pitchFamily="2" charset="0"/>
              </a:rPr>
              <a:t>INTRODUCTION</a:t>
            </a:r>
            <a:endParaRPr lang="en-US" sz="4800" dirty="0"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="" xmlns:a16="http://schemas.microsoft.com/office/drawing/2014/main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="" xmlns:a16="http://schemas.microsoft.com/office/drawing/2014/main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="" xmlns:a16="http://schemas.microsoft.com/office/drawing/2014/main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="" xmlns:a16="http://schemas.microsoft.com/office/drawing/2014/main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="" xmlns:a16="http://schemas.microsoft.com/office/drawing/2014/main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="" xmlns:a16="http://schemas.microsoft.com/office/drawing/2014/main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="" xmlns:a16="http://schemas.microsoft.com/office/drawing/2014/main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="" xmlns:a16="http://schemas.microsoft.com/office/drawing/2014/main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="" xmlns:a16="http://schemas.microsoft.com/office/drawing/2014/main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="" xmlns:a16="http://schemas.microsoft.com/office/drawing/2014/main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="" xmlns:a16="http://schemas.microsoft.com/office/drawing/2014/main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="" xmlns:a16="http://schemas.microsoft.com/office/drawing/2014/main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="" xmlns:a16="http://schemas.microsoft.com/office/drawing/2014/main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="" xmlns:a16="http://schemas.microsoft.com/office/drawing/2014/main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2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49733" y="532810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4FAC87-413B-4139-B813-B1DC65A29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68" y="2826324"/>
            <a:ext cx="3873356" cy="284844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82500A5-D6B7-4D8B-A6F6-7DF368602FB4}"/>
              </a:ext>
            </a:extLst>
          </p:cNvPr>
          <p:cNvGrpSpPr/>
          <p:nvPr/>
        </p:nvGrpSpPr>
        <p:grpSpPr>
          <a:xfrm>
            <a:off x="3745874" y="668932"/>
            <a:ext cx="4670669" cy="927858"/>
            <a:chOff x="3760666" y="5728371"/>
            <a:chExt cx="4670669" cy="927858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0CAD0A3-E98E-4CAC-A690-B8D3C8E2894E}"/>
                </a:ext>
              </a:extLst>
            </p:cNvPr>
            <p:cNvSpPr/>
            <p:nvPr/>
          </p:nvSpPr>
          <p:spPr>
            <a:xfrm>
              <a:off x="3760666" y="5728371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65E14EBA-D4FF-457C-9EAE-E5CFEBE75D02}"/>
                </a:ext>
              </a:extLst>
            </p:cNvPr>
            <p:cNvSpPr txBox="1"/>
            <p:nvPr/>
          </p:nvSpPr>
          <p:spPr>
            <a:xfrm>
              <a:off x="4721265" y="5732899"/>
              <a:ext cx="29883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OBJECTIVES</a:t>
              </a:r>
              <a:endParaRPr lang="en-US" sz="54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6657A02-5E0D-4484-8938-E4173E175722}"/>
              </a:ext>
            </a:extLst>
          </p:cNvPr>
          <p:cNvGrpSpPr/>
          <p:nvPr/>
        </p:nvGrpSpPr>
        <p:grpSpPr>
          <a:xfrm rot="18831827" flipH="1" flipV="1">
            <a:off x="8025548" y="4905205"/>
            <a:ext cx="1165538" cy="857056"/>
            <a:chOff x="4378783" y="1422461"/>
            <a:chExt cx="928813" cy="654921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6E605D1-8806-4952-9B4B-F6BB775963E4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="" xmlns:a16="http://schemas.microsoft.com/office/drawing/2014/main" id="{C1BFAF17-C87A-4085-95B0-C7E2ED6023AE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55433F3-39B6-4B81-BC37-F8417D913F9B}"/>
              </a:ext>
            </a:extLst>
          </p:cNvPr>
          <p:cNvGrpSpPr/>
          <p:nvPr/>
        </p:nvGrpSpPr>
        <p:grpSpPr>
          <a:xfrm rot="2768173" flipV="1">
            <a:off x="3054831" y="4921724"/>
            <a:ext cx="1128166" cy="851399"/>
            <a:chOff x="4378783" y="1422461"/>
            <a:chExt cx="928813" cy="654921"/>
          </a:xfrm>
        </p:grpSpPr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572D73F-8F26-473F-AAF2-3011DF49EFAC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="" xmlns:a16="http://schemas.microsoft.com/office/drawing/2014/main" id="{F959A57A-78F0-4CCC-8FAF-6EB0E4A1204A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45D035DB-510D-4B7F-ABD9-46F737E5B044}"/>
              </a:ext>
            </a:extLst>
          </p:cNvPr>
          <p:cNvGrpSpPr/>
          <p:nvPr/>
        </p:nvGrpSpPr>
        <p:grpSpPr>
          <a:xfrm flipH="1">
            <a:off x="7184590" y="1925094"/>
            <a:ext cx="1164857" cy="791291"/>
            <a:chOff x="4378783" y="1422461"/>
            <a:chExt cx="939217" cy="523707"/>
          </a:xfrm>
        </p:grpSpPr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E786870-30D1-4CE1-BA36-1B8805EFAB2D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="" xmlns:a16="http://schemas.microsoft.com/office/drawing/2014/main" id="{F2D6826A-21EE-4182-A706-6DCCC44CF186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9CD814BB-F861-4D2E-B92C-CF8618FC0822}"/>
              </a:ext>
            </a:extLst>
          </p:cNvPr>
          <p:cNvGrpSpPr/>
          <p:nvPr/>
        </p:nvGrpSpPr>
        <p:grpSpPr>
          <a:xfrm>
            <a:off x="3508141" y="1871689"/>
            <a:ext cx="1113911" cy="830360"/>
            <a:chOff x="4378783" y="1422461"/>
            <a:chExt cx="939217" cy="523707"/>
          </a:xfrm>
        </p:grpSpPr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2811EBAF-1011-4BAE-B8EF-A11DFF2237A0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="" xmlns:a16="http://schemas.microsoft.com/office/drawing/2014/main" id="{D6F6C272-7BD8-4BA4-8016-DF4C4EB6F795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15B99CA-10C1-4E50-AA32-0810361A696E}"/>
              </a:ext>
            </a:extLst>
          </p:cNvPr>
          <p:cNvSpPr txBox="1"/>
          <p:nvPr/>
        </p:nvSpPr>
        <p:spPr>
          <a:xfrm>
            <a:off x="627197" y="3735948"/>
            <a:ext cx="328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FFFF00"/>
              </a:buClr>
            </a:pP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To study which medium</a:t>
            </a:r>
          </a:p>
          <a:p>
            <a:pPr lvl="0" algn="ctr">
              <a:buClr>
                <a:srgbClr val="FFFF00"/>
              </a:buClr>
            </a:pP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(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friends, relatives, </a:t>
            </a: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or social media) influenced </a:t>
            </a:r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 algn="ctr">
              <a:buClr>
                <a:srgbClr val="FFFF00"/>
              </a:buClr>
            </a:pP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the youth to prefer </a:t>
            </a:r>
            <a:r>
              <a:rPr lang="en-US" b="1" i="1" dirty="0">
                <a:latin typeface="MV Boli" panose="02000500030200090000" pitchFamily="2" charset="0"/>
                <a:cs typeface="MV Boli" panose="02000500030200090000" pitchFamily="2" charset="0"/>
              </a:rPr>
              <a:t>Hallyu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26661986-C967-42DD-AAAF-93B13405D1F8}"/>
              </a:ext>
            </a:extLst>
          </p:cNvPr>
          <p:cNvSpPr txBox="1"/>
          <p:nvPr/>
        </p:nvSpPr>
        <p:spPr>
          <a:xfrm>
            <a:off x="8151088" y="3778559"/>
            <a:ext cx="3283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To find whether there</a:t>
            </a:r>
          </a:p>
          <a:p>
            <a:pPr lvl="0"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is association between price range and frequency </a:t>
            </a:r>
          </a:p>
          <a:p>
            <a:pPr lvl="0" algn="ctr"/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of purchases </a:t>
            </a: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of K-electronics</a:t>
            </a:r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dirty="0" smtClean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29A7BA09-50F0-476A-9D07-D8F0489A0CED}"/>
              </a:ext>
            </a:extLst>
          </p:cNvPr>
          <p:cNvSpPr txBox="1"/>
          <p:nvPr/>
        </p:nvSpPr>
        <p:spPr>
          <a:xfrm>
            <a:off x="8213495" y="1494197"/>
            <a:ext cx="3283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FFFF00"/>
              </a:buClr>
            </a:pP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To understand if the lockdown due to Covid-19 raised the youth's</a:t>
            </a:r>
          </a:p>
          <a:p>
            <a:pPr lvl="0" algn="ctr">
              <a:buClr>
                <a:srgbClr val="FFFF00"/>
              </a:buClr>
            </a:pP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awareness </a:t>
            </a: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and understanding </a:t>
            </a:r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 algn="ctr">
              <a:buClr>
                <a:srgbClr val="FFFF00"/>
              </a:buClr>
            </a:pP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of Korean culture.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0817B5F6-A985-4F08-BFC3-8AD83AE27DA2}"/>
              </a:ext>
            </a:extLst>
          </p:cNvPr>
          <p:cNvSpPr txBox="1"/>
          <p:nvPr/>
        </p:nvSpPr>
        <p:spPr>
          <a:xfrm>
            <a:off x="462258" y="1423908"/>
            <a:ext cx="328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FFFF00"/>
              </a:buClr>
            </a:pP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To comprehend the impact </a:t>
            </a:r>
          </a:p>
          <a:p>
            <a:pPr lvl="0" algn="ctr">
              <a:buClr>
                <a:srgbClr val="FFFF00"/>
              </a:buClr>
            </a:pPr>
            <a:r>
              <a:rPr lang="en-US" b="1" dirty="0" smtClean="0">
                <a:latin typeface="MV Boli" panose="02000500030200090000" pitchFamily="2" charset="0"/>
                <a:cs typeface="MV Boli" panose="02000500030200090000" pitchFamily="2" charset="0"/>
              </a:rPr>
              <a:t>Of K–dramas, electronic products, cosmetics on choices of </a:t>
            </a:r>
            <a:r>
              <a:rPr lang="en-US" b="1" dirty="0">
                <a:latin typeface="MV Boli" panose="02000500030200090000" pitchFamily="2" charset="0"/>
                <a:cs typeface="MV Boli" panose="02000500030200090000" pitchFamily="2" charset="0"/>
              </a:rPr>
              <a:t>Kerala's youth.</a:t>
            </a:r>
          </a:p>
        </p:txBody>
      </p:sp>
    </p:spTree>
    <p:extLst>
      <p:ext uri="{BB962C8B-B14F-4D97-AF65-F5344CB8AC3E}">
        <p14:creationId xmlns:p14="http://schemas.microsoft.com/office/powerpoint/2010/main" val="165726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4" grpId="0"/>
      <p:bldP spid="97" grpId="0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98700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=""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-38325" y="949159"/>
            <a:ext cx="5119894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263692" y="894597"/>
            <a:ext cx="32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DATA DESCRIPTION</a:t>
            </a:r>
            <a:endParaRPr lang="en-US" sz="36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=""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=""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=""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45" y="2701602"/>
            <a:ext cx="3840835" cy="38915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517440" y="1748460"/>
            <a:ext cx="89940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samples are collected with structured questionnaires to collect the primary data and additional information are gathered from journals, articles, social media, and other useful sources </a:t>
            </a:r>
          </a:p>
          <a:p>
            <a:pPr algn="just"/>
            <a:endParaRPr lang="en-US" sz="2400" b="1" dirty="0" smtClean="0">
              <a:solidFill>
                <a:schemeClr val="tx2">
                  <a:lumMod val="1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just"/>
            <a:r>
              <a:rPr lang="en-US" sz="2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>
                <a:latin typeface="Algerian" panose="04020705040A02060702" pitchFamily="82" charset="0"/>
                <a:cs typeface="Times New Roman" panose="02020603050405020304" pitchFamily="18" charset="0"/>
              </a:rPr>
              <a:t>Population of the study</a:t>
            </a:r>
          </a:p>
          <a:p>
            <a:pPr algn="just"/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The population of this study is the youth who are attracted to Korean content and Korean culture.</a:t>
            </a:r>
          </a:p>
          <a:p>
            <a:pPr algn="just"/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just"/>
            <a:endParaRPr lang="en-US" b="1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just"/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SAMPLE 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SIZE:</a:t>
            </a:r>
          </a:p>
          <a:p>
            <a:pPr algn="just"/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The 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sample is limited to </a:t>
            </a:r>
            <a:r>
              <a:rPr lang="en-US" sz="2000" b="1" i="1" dirty="0">
                <a:latin typeface="MV Boli" panose="02000500030200090000" pitchFamily="2" charset="0"/>
                <a:cs typeface="MV Boli" panose="02000500030200090000" pitchFamily="2" charset="0"/>
              </a:rPr>
              <a:t>327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 young people </a:t>
            </a:r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who are 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influenced by Korean entertainment and </a:t>
            </a:r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Korean culture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en-US" sz="2400" b="1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400" dirty="0" smtClean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just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=""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=""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=""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=""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=""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=""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=""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=""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=""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=""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27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630070" y="741636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3801827" y="584979"/>
            <a:ext cx="4283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METHODOLOGY</a:t>
            </a:r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630070" y="1533353"/>
            <a:ext cx="1011313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MV Boli" panose="02000500030200090000" pitchFamily="2" charset="0"/>
                <a:cs typeface="MV Boli" panose="02000500030200090000" pitchFamily="2" charset="0"/>
              </a:rPr>
              <a:t> EXPLORATORY DATA ANALYSIS:</a:t>
            </a:r>
          </a:p>
          <a:p>
            <a:endParaRPr lang="en-US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Here we use different types of graphs and pie charts for analyzing the qualitative data.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The obtained data were tabulated and analyzed using Microsoft Excel, SPSS and R programming.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The survey consisted of questionnaires on awareness, advantages and preference of Korean products in India.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A9EC72F1-0381-4CC7-A97A-5A718275544D}"/>
              </a:ext>
            </a:extLst>
          </p:cNvPr>
          <p:cNvSpPr txBox="1"/>
          <p:nvPr/>
        </p:nvSpPr>
        <p:spPr>
          <a:xfrm>
            <a:off x="689319" y="4088660"/>
            <a:ext cx="3617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 smtClean="0">
                <a:latin typeface="MV Boli" panose="02000500030200090000" pitchFamily="2" charset="0"/>
                <a:cs typeface="MV Boli" panose="02000500030200090000" pitchFamily="2" charset="0"/>
              </a:rPr>
              <a:t>TEST OF PROPORTION</a:t>
            </a:r>
            <a:endParaRPr lang="en-US" sz="20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latin typeface="MV Boli" panose="02000500030200090000" pitchFamily="2" charset="0"/>
                <a:cs typeface="MV Boli" panose="02000500030200090000" pitchFamily="2" charset="0"/>
              </a:rPr>
              <a:t>Test statistic</a:t>
            </a:r>
            <a:r>
              <a:rPr lang="en-US" sz="20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=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7215" y="4285573"/>
            <a:ext cx="2032323" cy="91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499255" y="4382792"/>
                <a:ext cx="5665166" cy="244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Char char="•"/>
                  <a:tabLst>
                    <a:tab pos="3505200" algn="l"/>
                  </a:tabLst>
                </a:pP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Testing equality of proportions of 2 populations</a:t>
                </a: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buClrTx/>
                  <a:tabLst>
                    <a:tab pos="3505200" algn="l"/>
                  </a:tabLst>
                </a:pP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(P</a:t>
                </a:r>
                <a:r>
                  <a:rPr lang="en-US" altLang="en-US" sz="1600" b="1" baseline="-30000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1</a:t>
                </a: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&amp;P</a:t>
                </a:r>
                <a:r>
                  <a:rPr lang="en-US" altLang="en-US" sz="1600" b="1" baseline="-30000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2</a:t>
                </a:r>
                <a:r>
                  <a:rPr lang="en-US" altLang="en-US" sz="16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)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</a:pP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(Applicable only for large samples</a:t>
                </a:r>
                <a:r>
                  <a:rPr lang="en-US" altLang="en-US" sz="16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)</a:t>
                </a:r>
              </a:p>
              <a:p>
                <a:pPr lvl="0" eaLnBrk="0" hangingPunct="0">
                  <a:buClrTx/>
                </a:pP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H</a:t>
                </a:r>
                <a:r>
                  <a:rPr lang="en-US" altLang="en-US" sz="1600" b="1" baseline="-30000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0</a:t>
                </a: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: P</a:t>
                </a:r>
                <a:r>
                  <a:rPr lang="en-US" altLang="en-US" sz="1600" b="1" baseline="-30000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1</a:t>
                </a: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= P</a:t>
                </a:r>
                <a:r>
                  <a:rPr lang="en-US" altLang="en-US" sz="1600" b="1" baseline="-30000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2</a:t>
                </a:r>
                <a:endParaRPr lang="en-US" altLang="en-US" sz="16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lvl="0" eaLnBrk="0" hangingPunct="0">
                  <a:buClrTx/>
                </a:pPr>
                <a:endParaRPr lang="en-US" altLang="en-US" sz="1600" b="1" dirty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eaLnBrk="0" hangingPunct="0"/>
                <a:r>
                  <a:rPr lang="en-US" altLang="en-US" sz="16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Test statistic is                      ~ </a:t>
                </a: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N (0,1)</a:t>
                </a:r>
                <a:endParaRPr lang="en-US" altLang="en-US" sz="160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lvl="0" eaLnBrk="0" hangingPunct="0">
                  <a:buClrTx/>
                </a:pPr>
                <a:endParaRPr lang="en-US" altLang="en-US" sz="1600" b="1" dirty="0" smtClean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eaLnBrk="0" hangingPunct="0">
                  <a:buClrTx/>
                </a:pP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Where 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sz="1600" b="1" i="1"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IN" sz="1600" b="1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IN" sz="1600" b="1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1600" b="1" i="1">
                                <a:latin typeface="Cambria Math"/>
                              </a:rPr>
                              <m:t>𝒏</m:t>
                            </m:r>
                          </m:e>
                          <m:sub>
                            <m:r>
                              <a:rPr lang="en-IN" sz="1600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US" altLang="en-US" sz="16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&amp; </a:t>
                </a:r>
                <a:r>
                  <a:rPr lang="en-US" altLang="en-US" sz="1600" b="1" dirty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q = </a:t>
                </a:r>
                <a:r>
                  <a:rPr lang="en-US" altLang="en-US" sz="1600" b="1" dirty="0" smtClean="0"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1-p</a:t>
                </a:r>
                <a:endParaRPr lang="en-US" altLang="en-US" sz="1600" b="1" dirty="0"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buClrTx/>
                  <a:tabLst>
                    <a:tab pos="3505200" algn="l"/>
                  </a:tabLst>
                </a:pPr>
                <a:endParaRPr lang="en-US" altLang="en-US" sz="1600" dirty="0">
                  <a:solidFill>
                    <a:prstClr val="black"/>
                  </a:solidFill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255" y="4382792"/>
                <a:ext cx="5665166" cy="2449068"/>
              </a:xfrm>
              <a:prstGeom prst="rect">
                <a:avLst/>
              </a:prstGeom>
              <a:blipFill rotWithShape="1">
                <a:blip r:embed="rId2"/>
                <a:stretch>
                  <a:fillRect l="-1292" t="-3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09" y="-657770"/>
            <a:ext cx="2316163" cy="231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entagon 2"/>
              <p:cNvSpPr/>
              <p:nvPr/>
            </p:nvSpPr>
            <p:spPr>
              <a:xfrm>
                <a:off x="1292620" y="5027955"/>
                <a:ext cx="3140719" cy="891399"/>
              </a:xfrm>
              <a:prstGeom prst="homePlate">
                <a:avLst>
                  <a:gd name="adj" fmla="val 79029"/>
                </a:avLst>
              </a:prstGeom>
              <a:ln w="28575"/>
              <a:effectLst>
                <a:outerShdw blurRad="50800" dist="38100" dir="18900000" algn="bl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IN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I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𝑶</m:t>
                              </m:r>
                            </m:sub>
                          </m:sSub>
                          <m:r>
                            <a:rPr lang="en-IN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IN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((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IN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IN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I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IN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))</m:t>
                                  </m:r>
                                </m:num>
                                <m:den>
                                  <m:r>
                                    <a:rPr lang="en-IN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Pentago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620" y="5027955"/>
                <a:ext cx="3140719" cy="891399"/>
              </a:xfrm>
              <a:prstGeom prst="homePlate">
                <a:avLst>
                  <a:gd name="adj" fmla="val 79029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28575"/>
              <a:effectLst>
                <a:outerShdw blurRad="50800" dist="38100" dir="18900000" algn="bl" rotWithShape="0">
                  <a:schemeClr val="accent6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6161547" y="5200862"/>
            <a:ext cx="2069878" cy="910004"/>
          </a:xfrm>
          <a:prstGeom prst="homePlate">
            <a:avLst>
              <a:gd name="adj" fmla="val 75085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842149"/>
                  </p:ext>
                </p:extLst>
              </p:nvPr>
            </p:nvGraphicFramePr>
            <p:xfrm>
              <a:off x="6161547" y="5251813"/>
              <a:ext cx="1824205" cy="808101"/>
            </p:xfrm>
            <a:graphic>
              <a:graphicData uri="http://schemas.openxmlformats.org/drawingml/2006/table">
                <a:tbl>
                  <a:tblPr bandRow="1"/>
                  <a:tblGrid>
                    <a:gridCol w="1824205"/>
                  </a:tblGrid>
                  <a:tr h="65201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IN" sz="20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IN" sz="20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IN" sz="20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IN" sz="2000" b="1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𝒑𝒒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𝒏</m:t>
                                          </m:r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𝟏</m:t>
                                          </m:r>
                                        </m:den>
                                      </m:f>
                                      <m:r>
                                        <a:rPr lang="en-IN" sz="2000" b="1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𝟏</m:t>
                                          </m:r>
                                        </m:num>
                                        <m:den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𝒏</m:t>
                                          </m:r>
                                          <m:r>
                                            <a:rPr lang="en-IN" sz="2000" b="1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highlight>
                                                <a:srgbClr val="FFFFFF"/>
                                              </a:highlight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</m:oMath>
                          </a14:m>
                          <a:r>
                            <a:rPr lang="en-IN" sz="2000" b="1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libri"/>
                              <a:ea typeface="Calibri"/>
                              <a:cs typeface="Calibri"/>
                            </a:rPr>
                            <a:t>   </a:t>
                          </a:r>
                          <a:endParaRPr lang="en-US" sz="1600" b="1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842149"/>
                  </p:ext>
                </p:extLst>
              </p:nvPr>
            </p:nvGraphicFramePr>
            <p:xfrm>
              <a:off x="6161547" y="5251813"/>
              <a:ext cx="1824205" cy="808101"/>
            </p:xfrm>
            <a:graphic>
              <a:graphicData uri="http://schemas.openxmlformats.org/drawingml/2006/table">
                <a:tbl>
                  <a:tblPr bandRow="1"/>
                  <a:tblGrid>
                    <a:gridCol w="1824205"/>
                  </a:tblGrid>
                  <a:tr h="8081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334" t="-758" b="-7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117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1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46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454282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3801826" y="787689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6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7215" y="4285573"/>
            <a:ext cx="2032323" cy="91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09" y="-657770"/>
            <a:ext cx="2316163" cy="231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3"/>
              <p:cNvSpPr>
                <a:spLocks noChangeArrowheads="1"/>
              </p:cNvSpPr>
              <p:nvPr/>
            </p:nvSpPr>
            <p:spPr bwMode="auto">
              <a:xfrm>
                <a:off x="584788" y="1064661"/>
                <a:ext cx="7670722" cy="550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2860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743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2004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657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505200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05200" algn="l"/>
                  </a:tabLst>
                </a:pPr>
                <a:r>
                  <a:rPr kumimoji="0" lang="en-US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itchFamily="18" charset="0"/>
                    <a:ea typeface="Calibri" pitchFamily="34" charset="0"/>
                    <a:cs typeface="Times New Roman" pitchFamily="18" charset="0"/>
                  </a:rPr>
                  <a:t>         </a:t>
                </a:r>
                <a:r>
                  <a:rPr kumimoji="0" lang="en-US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ea typeface="Calibri" pitchFamily="34" charset="0"/>
                    <a:cs typeface="Calibri" pitchFamily="34" charset="0"/>
                  </a:rPr>
                  <a:t>          </a:t>
                </a:r>
                <a:endPara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lvl="0" eaLnBrk="0" hangingPunct="0">
                  <a:buClrTx/>
                </a:pPr>
                <a:endParaRPr lang="en-US" altLang="en-US" sz="1100" b="1" dirty="0">
                  <a:solidFill>
                    <a:srgbClr val="000000"/>
                  </a:solidFill>
                  <a:ea typeface="Calibri" pitchFamily="34" charset="0"/>
                  <a:cs typeface="Calibri" pitchFamily="34" charset="0"/>
                </a:endParaRPr>
              </a:p>
              <a:p>
                <a:endParaRPr lang="en-US" b="1" i="1" u="sng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US" sz="2000" b="1" i="1" u="sng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CHI-SQUARE (</a:t>
                </a:r>
                <a:r>
                  <a:rPr lang="el-GR" sz="2000" b="1" i="1" u="sng" dirty="0">
                    <a:cs typeface="MV Boli" panose="02000500030200090000" pitchFamily="2" charset="0"/>
                  </a:rPr>
                  <a:t>χ2) </a:t>
                </a:r>
                <a:r>
                  <a:rPr lang="en-US" sz="2000" b="1" i="1" u="sng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TEST:</a:t>
                </a:r>
              </a:p>
              <a:p>
                <a:endParaRPr lang="en-US" sz="24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It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shows the relation between two or more variables and helps to find </a:t>
                </a:r>
              </a:p>
              <a:p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    any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real connection between them 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.</a:t>
                </a:r>
                <a:endParaRPr lang="en-US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 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The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test static is given by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;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/>
                        </a:rPr>
                        <m:t>         </m:t>
                      </m:r>
                    </m:oMath>
                  </m:oMathPara>
                </a14:m>
                <a:endParaRPr lang="en-US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US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  E is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the expected frequency under the assumption that H0 is true and </a:t>
                </a:r>
              </a:p>
              <a:p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  E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= (Row Total ×Column Total)/N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The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condition to be satisfied is that each raw total of the observed 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frequency and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that of the 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expected frequency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and of that of column total frequency and </a:t>
                </a:r>
                <a:r>
                  <a:rPr lang="en-US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that of </a:t>
                </a:r>
                <a:r>
                  <a:rPr lang="en-US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expected frequency is equal.</a:t>
                </a:r>
              </a:p>
              <a:p>
                <a:pPr lvl="0" eaLnBrk="0" hangingPunct="0">
                  <a:buClrTx/>
                </a:pPr>
                <a:r>
                  <a:rPr lang="en-US" altLang="en-US" sz="1600" b="1" dirty="0" smtClean="0">
                    <a:solidFill>
                      <a:srgbClr val="000000"/>
                    </a:solidFill>
                    <a:latin typeface="MV Boli" panose="02000500030200090000" pitchFamily="2" charset="0"/>
                    <a:ea typeface="Calibri" pitchFamily="34" charset="0"/>
                    <a:cs typeface="MV Boli" panose="02000500030200090000" pitchFamily="2" charset="0"/>
                  </a:rPr>
                  <a:t> </a:t>
                </a:r>
              </a:p>
              <a:p>
                <a:pPr lvl="0" eaLnBrk="0" hangingPunct="0">
                  <a:buClrTx/>
                </a:pPr>
                <a:endPara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505200" algn="l"/>
                  </a:tabLst>
                </a:pPr>
                <a:r>
                  <a:rPr kumimoji="0" lang="en-US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itchFamily="34" charset="0"/>
                    <a:cs typeface="Times New Roman" panose="02020603050405020304" pitchFamily="18" charset="0"/>
                  </a:rPr>
                  <a:t>                                              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788" y="1064661"/>
                <a:ext cx="7670722" cy="5509200"/>
              </a:xfrm>
              <a:prstGeom prst="rect">
                <a:avLst/>
              </a:prstGeom>
              <a:blipFill rotWithShape="1">
                <a:blip r:embed="rId3"/>
                <a:stretch>
                  <a:fillRect l="-8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entagon 2"/>
              <p:cNvSpPr/>
              <p:nvPr/>
            </p:nvSpPr>
            <p:spPr>
              <a:xfrm>
                <a:off x="921473" y="3695577"/>
                <a:ext cx="3221660" cy="578173"/>
              </a:xfrm>
              <a:prstGeom prst="homePlate">
                <a:avLst/>
              </a:prstGeom>
              <a:ln w="28575"/>
              <a:effectLst>
                <a:outerShdw blurRad="50800" dist="38100" dir="18900000" algn="bl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𝝌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= Σ (O-E)</a:t>
                </a:r>
                <a:r>
                  <a:rPr lang="en-US" b="1" baseline="30000" dirty="0">
                    <a:solidFill>
                      <a:schemeClr val="tx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 2</a:t>
                </a:r>
                <a:r>
                  <a:rPr lang="en-US" b="1" dirty="0">
                    <a:solidFill>
                      <a:schemeClr val="tx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/E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Pentago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3" y="3695577"/>
                <a:ext cx="3221660" cy="578173"/>
              </a:xfrm>
              <a:prstGeom prst="homePlat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/>
              <a:effectLst>
                <a:outerShdw blurRad="50800" dist="38100" dir="18900000" algn="bl" rotWithShape="0">
                  <a:schemeClr val="accent6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278023"/>
                  </p:ext>
                </p:extLst>
              </p:nvPr>
            </p:nvGraphicFramePr>
            <p:xfrm>
              <a:off x="8031979" y="787689"/>
              <a:ext cx="3033394" cy="4205732"/>
            </p:xfrm>
            <a:graphic>
              <a:graphicData uri="http://schemas.openxmlformats.org/drawingml/2006/table">
                <a:tbl>
                  <a:tblPr bandRow="1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tableStyleId>{08FB837D-C827-4EFA-A057-4D05807E0F7C}</a:tableStyleId>
                  </a:tblPr>
                  <a:tblGrid>
                    <a:gridCol w="907195"/>
                    <a:gridCol w="1067012"/>
                    <a:gridCol w="1059187"/>
                  </a:tblGrid>
                  <a:tr h="1506754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2200" dirty="0">
                              <a:effectLst/>
                            </a:rPr>
                            <a:t>     </a:t>
                          </a:r>
                          <a:r>
                            <a:rPr lang="en-IN" sz="2800" dirty="0">
                              <a:effectLst/>
                            </a:rPr>
                            <a:t> </a:t>
                          </a:r>
                          <a:r>
                            <a:rPr lang="en-IN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 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      </m:t>
                                    </m:r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>
                                        <a:effectLst/>
                                        <a:latin typeface="Cambria Math"/>
                                      </a:rPr>
                                      <m:t>   </m:t>
                                    </m:r>
                                    <m:r>
                                      <a:rPr lang="en-IN" sz="2400">
                                        <a:effectLst/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4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7013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>
                                        <a:effectLst/>
                                        <a:latin typeface="Cambria Math"/>
                                      </a:rPr>
                                      <m:t>       0</m:t>
                                    </m:r>
                                  </m:e>
                                  <m:sub>
                                    <m:r>
                                      <a:rPr lang="en-IN" sz="1800">
                                        <a:effectLst/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              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7013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800">
                                    <a:effectLst/>
                                    <a:latin typeface="Cambria Math"/>
                                  </a:rPr>
                                  <m:t>      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>
                                        <a:effectLst/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IN" sz="1800">
                                        <a:effectLst/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870136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4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N" sz="2200">
                                        <a:effectLst/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31</m:t>
                                  </m:r>
                                </m:sub>
                              </m:sSub>
                            </m:oMath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IN" sz="1800">
                                      <a:effectLst/>
                                      <a:latin typeface="Cambria Math"/>
                                    </a:rPr>
                                    <m:t>32</m:t>
                                  </m:r>
                                </m:sub>
                              </m:sSub>
                            </m:oMath>
                          </a14:m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278023"/>
                  </p:ext>
                </p:extLst>
              </p:nvPr>
            </p:nvGraphicFramePr>
            <p:xfrm>
              <a:off x="8031979" y="787689"/>
              <a:ext cx="3033394" cy="4205732"/>
            </p:xfrm>
            <a:graphic>
              <a:graphicData uri="http://schemas.openxmlformats.org/drawingml/2006/table">
                <a:tbl>
                  <a:tblPr bandRow="1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tableStyleId>{08FB837D-C827-4EFA-A057-4D05807E0F7C}</a:tableStyleId>
                  </a:tblPr>
                  <a:tblGrid>
                    <a:gridCol w="907195"/>
                    <a:gridCol w="1067012"/>
                    <a:gridCol w="1059187"/>
                  </a:tblGrid>
                  <a:tr h="1550924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2200" dirty="0">
                              <a:effectLst/>
                            </a:rPr>
                            <a:t>     </a:t>
                          </a:r>
                          <a:r>
                            <a:rPr lang="en-IN" sz="2800" dirty="0">
                              <a:effectLst/>
                            </a:rPr>
                            <a:t> </a:t>
                          </a:r>
                          <a:r>
                            <a:rPr lang="en-IN" sz="2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en-US" sz="1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2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IN" sz="18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91379" t="-1181" r="-105172" b="-177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91379" t="-1181" r="-5172" b="-177559"/>
                          </a:stretch>
                        </a:blipFill>
                      </a:tcPr>
                    </a:tc>
                  </a:tr>
                  <a:tr h="884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6711" t="-176027" r="-239597" b="-208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91379" t="-176027" r="-105172" b="-208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91379" t="-176027" r="-5172" b="-208904"/>
                          </a:stretch>
                        </a:blipFill>
                      </a:tcPr>
                    </a:tc>
                  </a:tr>
                  <a:tr h="884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6711" t="-277931" r="-239597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91379" t="-277931" r="-105172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91379" t="-277931" r="-5172" b="-110345"/>
                          </a:stretch>
                        </a:blipFill>
                      </a:tcPr>
                    </a:tc>
                  </a:tr>
                  <a:tr h="884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6711" t="-377931" r="-239597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91379" t="-377931" r="-105172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91379" t="-377931" r="-5172" b="-1034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2917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-248576"/>
            <a:ext cx="11062952" cy="6976174"/>
            <a:chOff x="564524" y="301380"/>
            <a:chExt cx="11062952" cy="60381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301380"/>
              <a:ext cx="11062952" cy="6038146"/>
              <a:chOff x="564524" y="300043"/>
              <a:chExt cx="11062952" cy="607532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1" y="30004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E7AFE638-2F6E-496F-BDF5-CDAB5E4B190C}"/>
              </a:ext>
            </a:extLst>
          </p:cNvPr>
          <p:cNvSpPr/>
          <p:nvPr/>
        </p:nvSpPr>
        <p:spPr>
          <a:xfrm>
            <a:off x="4351577" y="145555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50110BD8-75BF-4DFF-B12B-5C606358F7F7}"/>
              </a:ext>
            </a:extLst>
          </p:cNvPr>
          <p:cNvSpPr txBox="1"/>
          <p:nvPr/>
        </p:nvSpPr>
        <p:spPr>
          <a:xfrm>
            <a:off x="4550333" y="82190"/>
            <a:ext cx="4009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DATA ANALYSIS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="" xmlns:a16="http://schemas.microsoft.com/office/drawing/2014/main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0" y="-91690"/>
            <a:ext cx="12303217" cy="7281003"/>
            <a:chOff x="323527" y="787689"/>
            <a:chExt cx="8586011" cy="4413173"/>
          </a:xfrm>
        </p:grpSpPr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137CCC63-C73C-403C-88A7-C8AFC8AAA1FD}"/>
                </a:ext>
              </a:extLst>
            </p:cNvPr>
            <p:cNvSpPr txBox="1"/>
            <p:nvPr/>
          </p:nvSpPr>
          <p:spPr>
            <a:xfrm>
              <a:off x="3801826" y="787689"/>
              <a:ext cx="18473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600" dirty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endParaRPr>
            </a:p>
          </p:txBody>
        </p:sp>
        <p:sp>
          <p:nvSpPr>
            <p:cNvPr id="81" name="AutoShape 2">
              <a:extLst>
                <a:ext uri="{FF2B5EF4-FFF2-40B4-BE49-F238E27FC236}">
                  <a16:creationId xmlns="" xmlns:a16="http://schemas.microsoft.com/office/drawing/2014/main" id="{84AC83F4-6BA1-4A23-A651-5145533BB4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877215" y="4285573"/>
              <a:ext cx="2032323" cy="915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Rectangle 3"/>
            <p:cNvSpPr>
              <a:spLocks noChangeArrowheads="1"/>
            </p:cNvSpPr>
            <p:nvPr/>
          </p:nvSpPr>
          <p:spPr bwMode="auto">
            <a:xfrm>
              <a:off x="584788" y="3457623"/>
              <a:ext cx="7670722" cy="72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2860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7432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2004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657600" fontAlgn="base">
                <a:spcBef>
                  <a:spcPct val="0"/>
                </a:spcBef>
                <a:spcAft>
                  <a:spcPct val="0"/>
                </a:spcAft>
                <a:tabLst>
                  <a:tab pos="3505200" algn="l"/>
                </a:tabLs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05200" algn="l"/>
                </a:tabLst>
              </a:pP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Calibri" pitchFamily="34" charset="0"/>
                  <a:cs typeface="Times New Roman" pitchFamily="18" charset="0"/>
                </a:rPr>
                <a:t>         </a:t>
              </a: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Calibri" pitchFamily="34" charset="0"/>
                  <a:cs typeface="Calibri" pitchFamily="34" charset="0"/>
                </a:rPr>
                <a:t>          </a:t>
              </a:r>
              <a:r>
                <a:rPr lang="en-US" altLang="en-US" sz="1600" b="1" dirty="0" smtClean="0">
                  <a:solidFill>
                    <a:srgbClr val="000000"/>
                  </a:solidFill>
                  <a:latin typeface="MV Boli" panose="02000500030200090000" pitchFamily="2" charset="0"/>
                  <a:ea typeface="Calibri" pitchFamily="34" charset="0"/>
                  <a:cs typeface="MV Boli" panose="02000500030200090000" pitchFamily="2" charset="0"/>
                </a:rPr>
                <a:t> </a:t>
              </a:r>
            </a:p>
            <a:p>
              <a:pPr lvl="0" eaLnBrk="0" hangingPunct="0">
                <a:buClrTx/>
              </a:pPr>
              <a:endPara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505200" algn="l"/>
                </a:tabLst>
              </a:pPr>
              <a:r>
                <a:rPr kumimoji="0" lang="en-US" alt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itchFamily="34" charset="0"/>
                  <a:cs typeface="Times New Roman" panose="02020603050405020304" pitchFamily="18" charset="0"/>
                </a:rPr>
                <a:t>                                             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4" name="Chart 83"/>
            <p:cNvGraphicFramePr/>
            <p:nvPr>
              <p:extLst>
                <p:ext uri="{D42A27DB-BD31-4B8C-83A1-F6EECF244321}">
                  <p14:modId xmlns:p14="http://schemas.microsoft.com/office/powerpoint/2010/main" val="3110295141"/>
                </p:ext>
              </p:extLst>
            </p:nvPr>
          </p:nvGraphicFramePr>
          <p:xfrm>
            <a:off x="7524328" y="2067696"/>
            <a:ext cx="1152128" cy="10081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5" name="Chart 84"/>
            <p:cNvGraphicFramePr/>
            <p:nvPr>
              <p:extLst>
                <p:ext uri="{D42A27DB-BD31-4B8C-83A1-F6EECF244321}">
                  <p14:modId xmlns:p14="http://schemas.microsoft.com/office/powerpoint/2010/main" val="2912970785"/>
                </p:ext>
              </p:extLst>
            </p:nvPr>
          </p:nvGraphicFramePr>
          <p:xfrm>
            <a:off x="7524328" y="2067696"/>
            <a:ext cx="1152128" cy="10081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88" name="Chart 87"/>
            <p:cNvGraphicFramePr/>
            <p:nvPr>
              <p:extLst>
                <p:ext uri="{D42A27DB-BD31-4B8C-83A1-F6EECF244321}">
                  <p14:modId xmlns:p14="http://schemas.microsoft.com/office/powerpoint/2010/main" val="2307180564"/>
                </p:ext>
              </p:extLst>
            </p:nvPr>
          </p:nvGraphicFramePr>
          <p:xfrm>
            <a:off x="323527" y="1338962"/>
            <a:ext cx="2859178" cy="15878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9" name="Chart 88"/>
            <p:cNvGraphicFramePr/>
            <p:nvPr>
              <p:extLst>
                <p:ext uri="{D42A27DB-BD31-4B8C-83A1-F6EECF244321}">
                  <p14:modId xmlns:p14="http://schemas.microsoft.com/office/powerpoint/2010/main" val="562282614"/>
                </p:ext>
              </p:extLst>
            </p:nvPr>
          </p:nvGraphicFramePr>
          <p:xfrm>
            <a:off x="3169053" y="1345497"/>
            <a:ext cx="2913959" cy="15951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0" name="Rectangle 89"/>
            <p:cNvSpPr/>
            <p:nvPr/>
          </p:nvSpPr>
          <p:spPr>
            <a:xfrm>
              <a:off x="3290139" y="1347350"/>
              <a:ext cx="2685439" cy="265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00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200" b="1" kern="0" dirty="0" smtClean="0">
                  <a:solidFill>
                    <a:srgbClr val="000000"/>
                  </a:solidFill>
                  <a:ea typeface="Calibri"/>
                  <a:cs typeface="Calibri"/>
                  <a:sym typeface="Arial"/>
                </a:rPr>
                <a:t>2</a:t>
              </a:r>
              <a:r>
                <a:rPr lang="en-US" sz="11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Arial"/>
                </a:rPr>
                <a:t>. </a:t>
              </a:r>
              <a:r>
                <a:rPr lang="en-US" sz="105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Arial"/>
                </a:rPr>
                <a:t>TO WHICH GENDER  IDENTITY</a:t>
              </a:r>
              <a:r>
                <a:rPr lang="en-US" sz="11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05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Arial"/>
                </a:rPr>
                <a:t>DO YOU MOST IDENTIFY TO?</a:t>
              </a:r>
              <a:endParaRPr lang="en-US" sz="105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Arial"/>
              </a:endParaRPr>
            </a:p>
          </p:txBody>
        </p:sp>
        <p:graphicFrame>
          <p:nvGraphicFramePr>
            <p:cNvPr id="91" name="Chart 90"/>
            <p:cNvGraphicFramePr/>
            <p:nvPr>
              <p:extLst>
                <p:ext uri="{D42A27DB-BD31-4B8C-83A1-F6EECF244321}">
                  <p14:modId xmlns:p14="http://schemas.microsoft.com/office/powerpoint/2010/main" val="3206580448"/>
                </p:ext>
              </p:extLst>
            </p:nvPr>
          </p:nvGraphicFramePr>
          <p:xfrm>
            <a:off x="6070392" y="1345497"/>
            <a:ext cx="2761531" cy="15818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92" name="Rectangle 91"/>
            <p:cNvSpPr/>
            <p:nvPr/>
          </p:nvSpPr>
          <p:spPr>
            <a:xfrm>
              <a:off x="6151948" y="1347350"/>
              <a:ext cx="2679974" cy="363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05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10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3. ARE YOU AWARE OF KOREAN WAVE IN INDIA WHICH </a:t>
              </a:r>
              <a:r>
                <a:rPr lang="en-US" sz="11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INCLUDE </a:t>
              </a:r>
              <a:r>
                <a:rPr lang="en-US" sz="110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K-DRAMAS, K-ELECTRONICS, K-FASHION, COSMETICS</a:t>
              </a:r>
              <a:r>
                <a:rPr lang="en-US" sz="11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...,ETC?</a:t>
              </a:r>
              <a:endPara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aphicFrame>
          <p:nvGraphicFramePr>
            <p:cNvPr id="93" name="Chart 92"/>
            <p:cNvGraphicFramePr/>
            <p:nvPr>
              <p:extLst>
                <p:ext uri="{D42A27DB-BD31-4B8C-83A1-F6EECF244321}">
                  <p14:modId xmlns:p14="http://schemas.microsoft.com/office/powerpoint/2010/main" val="3630854871"/>
                </p:ext>
              </p:extLst>
            </p:nvPr>
          </p:nvGraphicFramePr>
          <p:xfrm>
            <a:off x="325548" y="2927301"/>
            <a:ext cx="2836790" cy="1948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4" name="Rectangle 93"/>
            <p:cNvSpPr/>
            <p:nvPr/>
          </p:nvSpPr>
          <p:spPr>
            <a:xfrm>
              <a:off x="362545" y="2927301"/>
              <a:ext cx="2851509" cy="251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050" b="1" dirty="0">
                  <a:solidFill>
                    <a:prstClr val="black"/>
                  </a:solidFill>
                  <a:latin typeface="Verdana"/>
                  <a:cs typeface="Arial"/>
                  <a:sym typeface="Arial"/>
                </a:rPr>
                <a:t>4. </a:t>
              </a: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THROUGH WHICH PLATFORM DID YOU </a:t>
              </a:r>
              <a:endParaRPr lang="en-US" sz="105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COME TO KNOW ABOUT KOREAN WAVE (</a:t>
              </a:r>
              <a:r>
                <a:rPr lang="en-US" sz="105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HALLYU</a:t>
              </a: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)?</a:t>
              </a:r>
              <a:endParaRPr lang="en-US" sz="10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graphicFrame>
          <p:nvGraphicFramePr>
            <p:cNvPr id="95" name="Chart 94"/>
            <p:cNvGraphicFramePr/>
            <p:nvPr>
              <p:extLst>
                <p:ext uri="{D42A27DB-BD31-4B8C-83A1-F6EECF244321}">
                  <p14:modId xmlns:p14="http://schemas.microsoft.com/office/powerpoint/2010/main" val="3848837572"/>
                </p:ext>
              </p:extLst>
            </p:nvPr>
          </p:nvGraphicFramePr>
          <p:xfrm>
            <a:off x="3171897" y="2927301"/>
            <a:ext cx="2911115" cy="19531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96" name="Rectangle 95"/>
            <p:cNvSpPr/>
            <p:nvPr/>
          </p:nvSpPr>
          <p:spPr>
            <a:xfrm>
              <a:off x="3182705" y="2927301"/>
              <a:ext cx="2900308" cy="256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100" b="1" dirty="0" smtClean="0">
                  <a:solidFill>
                    <a:prstClr val="black"/>
                  </a:solidFill>
                  <a:latin typeface="Verdana"/>
                  <a:cs typeface="Arial"/>
                  <a:sym typeface="Arial"/>
                </a:rPr>
                <a:t>      </a:t>
              </a:r>
              <a:r>
                <a:rPr lang="en-US" sz="1050" b="1" dirty="0" smtClean="0">
                  <a:solidFill>
                    <a:prstClr val="black"/>
                  </a:solidFill>
                  <a:latin typeface="Verdana"/>
                  <a:cs typeface="Arial"/>
                  <a:sym typeface="Arial"/>
                </a:rPr>
                <a:t>5. </a:t>
              </a: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THROUGH WHICH MEDIUM DID YOU GET ACCQUAINTED TO KOREAN WAVE?</a:t>
              </a:r>
              <a:endParaRPr lang="en-US" sz="10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45915" y="1345497"/>
              <a:ext cx="2836790" cy="153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IN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1.TO WHICH AGE GROUP YOU BELONG TO</a:t>
              </a:r>
              <a:r>
                <a:rPr lang="en-IN" sz="1050" b="1" dirty="0">
                  <a:solidFill>
                    <a:prstClr val="black"/>
                  </a:solidFill>
                  <a:latin typeface="Verdana"/>
                  <a:cs typeface="Arial"/>
                  <a:sym typeface="Arial"/>
                </a:rPr>
                <a:t>?</a:t>
              </a:r>
            </a:p>
          </p:txBody>
        </p:sp>
        <p:graphicFrame>
          <p:nvGraphicFramePr>
            <p:cNvPr id="98" name="Chart 97"/>
            <p:cNvGraphicFramePr/>
            <p:nvPr>
              <p:extLst>
                <p:ext uri="{D42A27DB-BD31-4B8C-83A1-F6EECF244321}">
                  <p14:modId xmlns:p14="http://schemas.microsoft.com/office/powerpoint/2010/main" val="1249163867"/>
                </p:ext>
              </p:extLst>
            </p:nvPr>
          </p:nvGraphicFramePr>
          <p:xfrm>
            <a:off x="6083012" y="2927301"/>
            <a:ext cx="2737460" cy="1948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0" name="Rectangle 99"/>
            <p:cNvSpPr/>
            <p:nvPr/>
          </p:nvSpPr>
          <p:spPr>
            <a:xfrm>
              <a:off x="6120413" y="2927301"/>
              <a:ext cx="2592288" cy="153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6.WHICH OF THE FOLLOWING WOULD YOU PREFER?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809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1"/>
                            </p:stCondLst>
                            <p:childTnLst>
                              <p:par>
                                <p:cTn id="2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1"/>
                            </p:stCondLst>
                            <p:childTnLst>
                              <p:par>
                                <p:cTn id="2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01"/>
                            </p:stCondLst>
                            <p:childTnLst>
                              <p:par>
                                <p:cTn id="2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1"/>
                            </p:stCondLst>
                            <p:childTnLst>
                              <p:par>
                                <p:cTn id="3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86" grpId="0" animBg="1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-248576"/>
            <a:ext cx="11062952" cy="6976174"/>
            <a:chOff x="564524" y="301380"/>
            <a:chExt cx="11062952" cy="603814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301380"/>
              <a:ext cx="11062952" cy="6038146"/>
              <a:chOff x="564524" y="300043"/>
              <a:chExt cx="11062952" cy="607532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1" y="30004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="" xmlns:a16="http://schemas.microsoft.com/office/drawing/2014/main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-286603" y="-248576"/>
            <a:ext cx="12478603" cy="7730509"/>
            <a:chOff x="-113498" y="144762"/>
            <a:chExt cx="9257423" cy="4998788"/>
          </a:xfrm>
        </p:grpSpPr>
        <p:sp>
          <p:nvSpPr>
            <p:cNvPr id="101" name="Slide Number Placeholder 1"/>
            <p:cNvSpPr txBox="1">
              <a:spLocks/>
            </p:cNvSpPr>
            <p:nvPr/>
          </p:nvSpPr>
          <p:spPr>
            <a:xfrm>
              <a:off x="8619825" y="4630250"/>
              <a:ext cx="524100" cy="513300"/>
            </a:xfrm>
            <a:prstGeom prst="rect">
              <a:avLst/>
            </a:prstGeom>
          </p:spPr>
          <p:txBody>
            <a:bodyPr spcFirstLastPara="1" vert="horz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kumimoji="0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fld id="{00000000-1234-1234-1234-123412341234}" type="slidenum">
                <a:rPr kumimoji="0" lang="en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t>8</a:t>
              </a:fld>
              <a:endParaRPr kumimoji="0" lang="en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aphicFrame>
          <p:nvGraphicFramePr>
            <p:cNvPr id="102" name="Chart 101"/>
            <p:cNvGraphicFramePr/>
            <p:nvPr>
              <p:extLst>
                <p:ext uri="{D42A27DB-BD31-4B8C-83A1-F6EECF244321}">
                  <p14:modId xmlns:p14="http://schemas.microsoft.com/office/powerpoint/2010/main" val="2927289380"/>
                </p:ext>
              </p:extLst>
            </p:nvPr>
          </p:nvGraphicFramePr>
          <p:xfrm>
            <a:off x="283148" y="266942"/>
            <a:ext cx="4459909" cy="20882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3" name="Rectangle 102"/>
            <p:cNvSpPr/>
            <p:nvPr/>
          </p:nvSpPr>
          <p:spPr>
            <a:xfrm>
              <a:off x="-113498" y="266552"/>
              <a:ext cx="4230216" cy="29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100" b="1" dirty="0">
                  <a:solidFill>
                    <a:srgbClr val="000000"/>
                  </a:solidFill>
                  <a:latin typeface="Verdana"/>
                  <a:cs typeface="Arial"/>
                  <a:sym typeface="Arial"/>
                </a:rPr>
                <a:t> </a:t>
              </a:r>
              <a:r>
                <a:rPr 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7. WHAT IS YOUR PREFERED PRICE </a:t>
              </a:r>
              <a:r>
                <a:rPr lang="en-US" sz="12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RANGE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2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FOR </a:t>
              </a:r>
              <a:r>
                <a:rPr lang="en-US" sz="12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PURCHASE </a:t>
              </a:r>
              <a:r>
                <a:rPr lang="en-US" sz="1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OF THE ABOVE OPTED BRAND</a:t>
              </a:r>
              <a:r>
                <a:rPr lang="en-US" sz="105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?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-11161" y="861419"/>
              <a:ext cx="1627394" cy="194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10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PRICE RANGE</a:t>
              </a:r>
              <a:endParaRPr lang="en-US" sz="11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graphicFrame>
          <p:nvGraphicFramePr>
            <p:cNvPr id="105" name="Chart 104"/>
            <p:cNvGraphicFramePr/>
            <p:nvPr>
              <p:extLst>
                <p:ext uri="{D42A27DB-BD31-4B8C-83A1-F6EECF244321}">
                  <p14:modId xmlns:p14="http://schemas.microsoft.com/office/powerpoint/2010/main" val="392825106"/>
                </p:ext>
              </p:extLst>
            </p:nvPr>
          </p:nvGraphicFramePr>
          <p:xfrm>
            <a:off x="4740105" y="267841"/>
            <a:ext cx="4071928" cy="2088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6" name="Rectangle 105"/>
            <p:cNvSpPr/>
            <p:nvPr/>
          </p:nvSpPr>
          <p:spPr>
            <a:xfrm>
              <a:off x="5263628" y="331232"/>
              <a:ext cx="2873369" cy="169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1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8. HOW OFTEN WOULD YOU LIKE TO PURCHASE IT?</a:t>
              </a:r>
            </a:p>
          </p:txBody>
        </p:sp>
        <p:graphicFrame>
          <p:nvGraphicFramePr>
            <p:cNvPr id="107" name="Chart 106"/>
            <p:cNvGraphicFramePr/>
            <p:nvPr>
              <p:extLst>
                <p:ext uri="{D42A27DB-BD31-4B8C-83A1-F6EECF244321}">
                  <p14:modId xmlns:p14="http://schemas.microsoft.com/office/powerpoint/2010/main" val="4195315914"/>
                </p:ext>
              </p:extLst>
            </p:nvPr>
          </p:nvGraphicFramePr>
          <p:xfrm>
            <a:off x="279396" y="2355726"/>
            <a:ext cx="2996460" cy="22209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8" name="Rectangle 107"/>
            <p:cNvSpPr/>
            <p:nvPr/>
          </p:nvSpPr>
          <p:spPr>
            <a:xfrm>
              <a:off x="280195" y="2381860"/>
              <a:ext cx="3139677" cy="2686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05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9. DO YOU AGREE IF WE SAY THAT </a:t>
              </a:r>
              <a:r>
                <a:rPr lang="en-US" sz="105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KOREANSKINCARE </a:t>
              </a:r>
              <a:r>
                <a:rPr lang="en-US" sz="105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AND BEAUTY BRANDS IS GAINING POPULARITY IN </a:t>
              </a:r>
              <a:r>
                <a:rPr lang="en-US" sz="1050" b="1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INDIA?</a:t>
              </a:r>
              <a:endParaRPr lang="en-US" sz="1050" b="1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aphicFrame>
          <p:nvGraphicFramePr>
            <p:cNvPr id="109" name="Chart 108"/>
            <p:cNvGraphicFramePr/>
            <p:nvPr>
              <p:extLst>
                <p:ext uri="{D42A27DB-BD31-4B8C-83A1-F6EECF244321}">
                  <p14:modId xmlns:p14="http://schemas.microsoft.com/office/powerpoint/2010/main" val="3424045536"/>
                </p:ext>
              </p:extLst>
            </p:nvPr>
          </p:nvGraphicFramePr>
          <p:xfrm>
            <a:off x="3275856" y="2355726"/>
            <a:ext cx="2868404" cy="22256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0" name="Rectangle 109"/>
            <p:cNvSpPr/>
            <p:nvPr/>
          </p:nvSpPr>
          <p:spPr>
            <a:xfrm>
              <a:off x="3606669" y="2374776"/>
              <a:ext cx="2266872" cy="2686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10.YOU PREFER TO WATCH INDIAN </a:t>
              </a: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SERIES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 sz="10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OR KOREAN SERIES?</a:t>
              </a:r>
            </a:p>
          </p:txBody>
        </p:sp>
        <p:graphicFrame>
          <p:nvGraphicFramePr>
            <p:cNvPr id="111" name="Chart 110"/>
            <p:cNvGraphicFramePr/>
            <p:nvPr>
              <p:extLst>
                <p:ext uri="{D42A27DB-BD31-4B8C-83A1-F6EECF244321}">
                  <p14:modId xmlns:p14="http://schemas.microsoft.com/office/powerpoint/2010/main" val="657848029"/>
                </p:ext>
              </p:extLst>
            </p:nvPr>
          </p:nvGraphicFramePr>
          <p:xfrm>
            <a:off x="6156176" y="2355726"/>
            <a:ext cx="2664296" cy="2232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12" name="Rectangle 111"/>
            <p:cNvSpPr/>
            <p:nvPr/>
          </p:nvSpPr>
          <p:spPr>
            <a:xfrm>
              <a:off x="6157092" y="2351693"/>
              <a:ext cx="2614395" cy="283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 sz="105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200" b="1" dirty="0">
                  <a:solidFill>
                    <a:prstClr val="black"/>
                  </a:solidFill>
                  <a:latin typeface="Verdana"/>
                  <a:cs typeface="Arial"/>
                  <a:sym typeface="Arial"/>
                </a:rPr>
                <a:t> </a:t>
              </a: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11. WERE YOU AWARE OF KOREAN </a:t>
              </a: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WAVE(</a:t>
              </a:r>
              <a:r>
                <a:rPr lang="en-US" sz="1050" b="1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HALLYU</a:t>
              </a:r>
              <a:r>
                <a:rPr lang="en-US" sz="1050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) BEFORE </a:t>
              </a:r>
              <a:r>
                <a:rPr lang="en-US" sz="105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COVID-19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80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61484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E7AFE638-2F6E-496F-BDF5-CDAB5E4B190C}"/>
              </a:ext>
            </a:extLst>
          </p:cNvPr>
          <p:cNvSpPr/>
          <p:nvPr/>
        </p:nvSpPr>
        <p:spPr>
          <a:xfrm>
            <a:off x="4944219" y="51625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50110BD8-75BF-4DFF-B12B-5C606358F7F7}"/>
              </a:ext>
            </a:extLst>
          </p:cNvPr>
          <p:cNvSpPr txBox="1"/>
          <p:nvPr/>
        </p:nvSpPr>
        <p:spPr>
          <a:xfrm>
            <a:off x="6096000" y="-18155"/>
            <a:ext cx="2154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RESULTS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80633" y="802217"/>
                <a:ext cx="1118731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1.Korean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and Indian products are equally preferred among the 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citizens?</a:t>
                </a:r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US" sz="1600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endParaRPr lang="en-US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Since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8.5715 lies in the critical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  <m:t>𝑯</m:t>
                        </m:r>
                      </m:e>
                      <m:sub>
                        <m:r>
                          <a:rPr lang="en-US" sz="1600" b="1" i="1" dirty="0" smtClean="0">
                            <a:latin typeface="Cambria Math"/>
                            <a:cs typeface="MV Boli" panose="02000500030200090000" pitchFamily="2" charset="0"/>
                          </a:rPr>
                          <m:t>𝟎</m:t>
                        </m:r>
                      </m:sub>
                    </m:sSub>
                    <m:r>
                      <a:rPr lang="en-US" sz="1600" b="1" i="1" dirty="0" smtClean="0">
                        <a:latin typeface="Cambria Math"/>
                        <a:cs typeface="MV Boli" panose="02000500030200090000" pitchFamily="2" charset="0"/>
                      </a:rPr>
                      <m:t> </m:t>
                    </m:r>
                  </m:oMath>
                </a14:m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at 5% level 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of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significance </a:t>
                </a:r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and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conclude that Korean and Indian products are not equally preferred among 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the citizens</a:t>
                </a:r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2.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 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Is there any association </a:t>
                </a:r>
                <a:r>
                  <a:rPr lang="en-IN" sz="16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between price of Korean products and frequency of purchases</a:t>
                </a:r>
                <a:r>
                  <a:rPr lang="en-IN" sz="1600" b="1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.</a:t>
                </a:r>
              </a:p>
              <a:p>
                <a:endParaRPr lang="en-IN" sz="1600" b="1" dirty="0" smtClean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  <a:p>
                <a:r>
                  <a:rPr lang="en-IN" sz="1600" b="1" dirty="0" smtClean="0"/>
                  <a:t>  </a:t>
                </a:r>
                <a:endParaRPr lang="en-US" sz="16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33" y="802217"/>
                <a:ext cx="11187318" cy="3539430"/>
              </a:xfrm>
              <a:prstGeom prst="rect">
                <a:avLst/>
              </a:prstGeom>
              <a:blipFill rotWithShape="1">
                <a:blip r:embed="rId2"/>
                <a:stretch>
                  <a:fillRect l="-327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886421"/>
                  </p:ext>
                </p:extLst>
              </p:nvPr>
            </p:nvGraphicFramePr>
            <p:xfrm>
              <a:off x="8987246" y="1039822"/>
              <a:ext cx="2400293" cy="1891664"/>
            </p:xfrm>
            <a:graphic>
              <a:graphicData uri="http://schemas.openxmlformats.org/drawingml/2006/table">
                <a:tbl>
                  <a:tblPr/>
                  <a:tblGrid>
                    <a:gridCol w="1436914"/>
                    <a:gridCol w="963379"/>
                  </a:tblGrid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l-GR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el-G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Q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327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0.737003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0232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 statistic when 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H</a:t>
                          </a:r>
                          <a:r>
                            <a:rPr lang="en-US" sz="1400" b="1" i="0" u="none" strike="noStrike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is true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8.57152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600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Critical Value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1.967268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4886421"/>
                  </p:ext>
                </p:extLst>
              </p:nvPr>
            </p:nvGraphicFramePr>
            <p:xfrm>
              <a:off x="8987246" y="1039822"/>
              <a:ext cx="2400293" cy="1891664"/>
            </p:xfrm>
            <a:graphic>
              <a:graphicData uri="http://schemas.openxmlformats.org/drawingml/2006/table">
                <a:tbl>
                  <a:tblPr/>
                  <a:tblGrid>
                    <a:gridCol w="1436914"/>
                    <a:gridCol w="963379"/>
                  </a:tblGrid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l-GR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el-GR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25641" r="-67373" b="-6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Q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1/2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327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1787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0.737003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67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 statistic when 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H</a:t>
                          </a:r>
                          <a:r>
                            <a:rPr lang="en-US" sz="1400" b="1" i="0" u="none" strike="noStrike" baseline="-250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14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is true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8.57152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600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Critical Value</a:t>
                          </a:r>
                        </a:p>
                      </a:txBody>
                      <a:tcPr marL="0" marR="0" marT="0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1.967268</a:t>
                          </a:r>
                        </a:p>
                      </a:txBody>
                      <a:tcPr marL="0" marR="0" marT="0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89669"/>
              </p:ext>
            </p:extLst>
          </p:nvPr>
        </p:nvGraphicFramePr>
        <p:xfrm>
          <a:off x="564524" y="4068083"/>
          <a:ext cx="9987146" cy="736092"/>
        </p:xfrm>
        <a:graphic>
          <a:graphicData uri="http://schemas.openxmlformats.org/drawingml/2006/table">
            <a:tbl>
              <a:tblPr firstRow="1" firstCol="1" bandRow="1"/>
              <a:tblGrid>
                <a:gridCol w="9809221"/>
                <a:gridCol w="177925"/>
              </a:tblGrid>
              <a:tr h="2381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0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 Price of Korean products and frequency of purchases are independent.</a:t>
                      </a:r>
                      <a:endParaRPr lang="en-US" sz="18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812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H</a:t>
                      </a:r>
                      <a:r>
                        <a:rPr lang="en-IN" sz="1400" b="0" baseline="-2500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1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: Price of Korean products and frequency of purchases are not </a:t>
                      </a:r>
                      <a:endParaRPr lang="en-IN" sz="1400" b="0" dirty="0" smtClean="0">
                        <a:solidFill>
                          <a:srgbClr val="000000"/>
                        </a:solidFill>
                        <a:effectLst/>
                        <a:latin typeface="MV Boli" panose="02000500030200090000" pitchFamily="2" charset="0"/>
                        <a:ea typeface="Times New Roman"/>
                        <a:cs typeface="MV Boli" panose="02000500030200090000" pitchFamily="2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independent</a:t>
                      </a:r>
                      <a:r>
                        <a:rPr lang="en-IN" sz="1400" b="0" dirty="0">
                          <a:solidFill>
                            <a:srgbClr val="000000"/>
                          </a:solidFill>
                          <a:effectLst/>
                          <a:latin typeface="MV Boli" panose="02000500030200090000" pitchFamily="2" charset="0"/>
                          <a:ea typeface="Times New Roman"/>
                          <a:cs typeface="MV Boli" panose="02000500030200090000" pitchFamily="2" charset="0"/>
                        </a:rPr>
                        <a:t>.</a:t>
                      </a:r>
                      <a:endParaRPr lang="en-US" sz="1800" b="0" dirty="0">
                        <a:effectLst/>
                        <a:latin typeface="MV Boli" panose="02000500030200090000" pitchFamily="2" charset="0"/>
                        <a:ea typeface="Calibri"/>
                        <a:cs typeface="MV Boli" panose="02000500030200090000" pitchFamily="2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34452"/>
              </p:ext>
            </p:extLst>
          </p:nvPr>
        </p:nvGraphicFramePr>
        <p:xfrm>
          <a:off x="6793523" y="4140322"/>
          <a:ext cx="4800600" cy="2089134"/>
        </p:xfrm>
        <a:graphic>
          <a:graphicData uri="http://schemas.openxmlformats.org/drawingml/2006/table">
            <a:tbl>
              <a:tblPr/>
              <a:tblGrid>
                <a:gridCol w="609600"/>
                <a:gridCol w="1752600"/>
                <a:gridCol w="609600"/>
                <a:gridCol w="609600"/>
                <a:gridCol w="609600"/>
                <a:gridCol w="609600"/>
              </a:tblGrid>
              <a:tr h="288585"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PRICE RANGE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ORIGINAL FREQUENCY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BELOW 15K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15K-30K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30K AND ABOVE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PURCHASE FREQUENCY</a:t>
                      </a:r>
                    </a:p>
                  </a:txBody>
                  <a:tcPr marL="9525" marR="9525" marT="9525" marB="0" vert="vert27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FREQUENTLY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OCCASIONALLY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RARELY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22452"/>
              </p:ext>
            </p:extLst>
          </p:nvPr>
        </p:nvGraphicFramePr>
        <p:xfrm>
          <a:off x="5175250" y="5038479"/>
          <a:ext cx="1536700" cy="1000069"/>
        </p:xfrm>
        <a:graphic>
          <a:graphicData uri="http://schemas.openxmlformats.org/drawingml/2006/table">
            <a:tbl>
              <a:tblPr/>
              <a:tblGrid>
                <a:gridCol w="820856"/>
                <a:gridCol w="715844"/>
              </a:tblGrid>
              <a:tr h="249499"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7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statistic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14.73555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Critical</a:t>
                      </a:r>
                    </a:p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67650" y="5170761"/>
            <a:ext cx="4641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00"/>
                </a:solidFill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Since 14.7355 lies in the critical region, we reject H</a:t>
            </a:r>
            <a:r>
              <a:rPr lang="en-IN" sz="1600" b="1" baseline="-25000" dirty="0">
                <a:solidFill>
                  <a:srgbClr val="000000"/>
                </a:solidFill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0</a:t>
            </a:r>
            <a:r>
              <a:rPr lang="en-IN" sz="1600" b="1" dirty="0">
                <a:solidFill>
                  <a:srgbClr val="000000"/>
                </a:solidFill>
                <a:latin typeface="MV Boli" panose="02000500030200090000" pitchFamily="2" charset="0"/>
                <a:ea typeface="Times New Roman"/>
                <a:cs typeface="MV Boli" panose="02000500030200090000" pitchFamily="2" charset="0"/>
              </a:rPr>
              <a:t> at 5% level of significance and conclude that Price of Korean products and frequency of purchases are not independent</a:t>
            </a:r>
            <a:endParaRPr lang="en-US" sz="16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650" y="1985654"/>
            <a:ext cx="7464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l-GR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α</a:t>
            </a:r>
            <a:r>
              <a:rPr lang="en-US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: level of </a:t>
            </a:r>
            <a:r>
              <a:rPr lang="en-US" sz="1400" dirty="0" smtClean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significance                          </a:t>
            </a:r>
            <a:r>
              <a:rPr lang="en-US" sz="1400" b="1" dirty="0" smtClean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 </a:t>
            </a:r>
            <a:r>
              <a:rPr lang="en-US" sz="1400" b="1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statistic used:   </a:t>
            </a: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 =</a:t>
            </a:r>
            <a:endParaRPr lang="en-US" sz="1600" b="1" dirty="0">
              <a:solidFill>
                <a:prstClr val="black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lvl="0"/>
            <a:r>
              <a:rPr lang="en-US" sz="1400" dirty="0" smtClean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n</a:t>
            </a:r>
            <a:r>
              <a:rPr lang="en-US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total no: of respondents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p: Proportion of people who are influenced by Korean products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8665804"/>
                  </p:ext>
                </p:extLst>
              </p:nvPr>
            </p:nvGraphicFramePr>
            <p:xfrm>
              <a:off x="-313581" y="1161535"/>
              <a:ext cx="10515600" cy="62107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1045"/>
                    <a:gridCol w="9644555"/>
                  </a:tblGrid>
                  <a:tr h="3277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</a:pPr>
                          <a:endParaRPr lang="en-US" sz="600" dirty="0">
                            <a:effectLst/>
                            <a:latin typeface="Calibri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dirty="0" smtClean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H</a:t>
                          </a:r>
                          <a:r>
                            <a:rPr lang="en-IN" sz="1400" b="0" baseline="-2500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0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:</a:t>
                          </a:r>
                          <a:r>
                            <a:rPr lang="en-IN" sz="1400" b="0" baseline="-2500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 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Korean and Indian products are equally preferred among the citizens </a:t>
                          </a:r>
                          <a:r>
                            <a:rPr lang="en-IN" sz="1400" b="0" dirty="0" smtClean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i.e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400" b="0" dirty="0" smtClean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=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1/2</a:t>
                          </a:r>
                          <a:endParaRPr lang="en-US" sz="1200" b="0" dirty="0">
                            <a:effectLst/>
                            <a:latin typeface="MV Boli" panose="02000500030200090000" pitchFamily="2" charset="0"/>
                            <a:ea typeface="Calibri"/>
                            <a:cs typeface="MV Boli" panose="02000500030200090000" pitchFamily="2" charset="0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15675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</a:pPr>
                          <a:endParaRPr lang="en-US" sz="600" dirty="0">
                            <a:effectLst/>
                            <a:latin typeface="Calibri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H</a:t>
                          </a:r>
                          <a:r>
                            <a:rPr lang="en-IN" sz="1400" b="0" baseline="-2500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1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:Korean and Indian products are not equally preferred among the citizens </a:t>
                          </a:r>
                          <a:r>
                            <a:rPr lang="en-IN" sz="1400" b="0" dirty="0" smtClean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i.e</a:t>
                          </a:r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.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/>
                                      <a:cs typeface="MV Boli" panose="02000500030200090000" pitchFamily="2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1400" b="0" dirty="0">
                              <a:solidFill>
                                <a:srgbClr val="000000"/>
                              </a:solidFill>
                              <a:effectLst/>
                              <a:latin typeface="MV Boli" panose="02000500030200090000" pitchFamily="2" charset="0"/>
                              <a:ea typeface="Times New Roman"/>
                              <a:cs typeface="MV Boli" panose="02000500030200090000" pitchFamily="2" charset="0"/>
                            </a:rPr>
                            <a:t>≠1/2</a:t>
                          </a:r>
                          <a:endParaRPr lang="en-US" sz="1200" b="0" dirty="0">
                            <a:effectLst/>
                            <a:latin typeface="MV Boli" panose="02000500030200090000" pitchFamily="2" charset="0"/>
                            <a:ea typeface="Calibri"/>
                            <a:cs typeface="MV Boli" panose="02000500030200090000" pitchFamily="2" charset="0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8665804"/>
                  </p:ext>
                </p:extLst>
              </p:nvPr>
            </p:nvGraphicFramePr>
            <p:xfrm>
              <a:off x="-313581" y="1161535"/>
              <a:ext cx="10515600" cy="62107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1045"/>
                    <a:gridCol w="9644555"/>
                  </a:tblGrid>
                  <a:tr h="3277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</a:pPr>
                          <a:endParaRPr lang="en-US" sz="600" dirty="0">
                            <a:effectLst/>
                            <a:latin typeface="Calibri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4"/>
                          <a:stretch>
                            <a:fillRect l="-9102" t="-1887" b="-126415"/>
                          </a:stretch>
                        </a:blipFill>
                      </a:tcPr>
                    </a:tc>
                  </a:tr>
                  <a:tr h="29337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</a:pPr>
                          <a:endParaRPr lang="en-US" sz="600" dirty="0">
                            <a:effectLst/>
                            <a:latin typeface="Calibri"/>
                          </a:endParaRPr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189" marR="39189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1">
                          <a:blip r:embed="rId4"/>
                          <a:stretch>
                            <a:fillRect l="-9102" t="-112500" b="-395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38298" y="1972691"/>
                <a:ext cx="1610830" cy="723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b="1">
                            <a:latin typeface="Cambria Math"/>
                          </a:rPr>
                          <m:t>(</m:t>
                        </m:r>
                        <m:r>
                          <a:rPr lang="en-IN" b="1" i="1">
                            <a:latin typeface="Cambria Math"/>
                          </a:rPr>
                          <m:t>𝒑</m:t>
                        </m:r>
                        <m:r>
                          <a:rPr lang="en-IN" b="1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b="1" i="1"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/>
                              </a:rPr>
                              <m:t>𝑶</m:t>
                            </m:r>
                          </m:sub>
                        </m:sSub>
                        <m:r>
                          <a:rPr lang="en-IN" b="1">
                            <a:latin typeface="Cambria Math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IN" b="1">
                                    <a:latin typeface="Cambria Math"/>
                                  </a:rPr>
                                  <m:t>((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IN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IN" b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IN" b="1" i="1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IN" b="1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IN" b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>
                                        <a:latin typeface="Cambria Math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IN" b="1" i="1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IN" b="1">
                                    <a:latin typeface="Cambria Math"/>
                                  </a:rPr>
                                  <m:t>))</m:t>
                                </m:r>
                              </m:num>
                              <m:den>
                                <m:r>
                                  <a:rPr lang="en-IN" b="1" i="1">
                                    <a:latin typeface="Cambria Math"/>
                                  </a:rPr>
                                  <m:t>𝒏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98" y="1972691"/>
                <a:ext cx="1610830" cy="7235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861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</p:bld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Overr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ffice Theme">
  <a:themeElements>
    <a:clrScheme name="Aesthet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  <a:effectLst>
          <a:outerShdw blurRad="50800" dist="38100" dir="18900000" algn="bl" rotWithShape="0">
            <a:schemeClr val="accent6">
              <a:alpha val="40000"/>
            </a:scheme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10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11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12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4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5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6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7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8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ppt/theme/themeOverride9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Aspect">
    <a:maj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ajorFont>
    <a:minorFont>
      <a:latin typeface="Verdana"/>
      <a:ea typeface=""/>
      <a:cs typeface=""/>
      <a:font script="Jpan" typeface="ＭＳ ゴシック"/>
      <a:font script="Hang" typeface="굴림"/>
      <a:font script="Hans" typeface="微软雅黑"/>
      <a:font script="Hant" typeface="微軟正黑體"/>
      <a:font script="Arab" typeface="Tahoma"/>
      <a:font script="Hebr" typeface="Tahoma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35000"/>
              <a:satMod val="150000"/>
            </a:schemeClr>
          </a:gs>
          <a:gs pos="45000">
            <a:schemeClr val="phClr">
              <a:shade val="68000"/>
              <a:satMod val="15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0"/>
      </a:gradFill>
      <a:blipFill>
        <a:blip xmlns:r="http://schemas.openxmlformats.org/officeDocument/2006/relationships" r:embed="rId1">
          <a:duotone>
            <a:schemeClr val="phClr">
              <a:shade val="800"/>
              <a:satMod val="150000"/>
            </a:schemeClr>
            <a:schemeClr val="phClr">
              <a:tint val="80000"/>
              <a:satMod val="150000"/>
            </a:schemeClr>
          </a:duotone>
        </a:blip>
        <a:tile tx="0" ty="0" sx="75000" sy="7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1830</Words>
  <Application>Microsoft Office PowerPoint</Application>
  <PresentationFormat>Custom</PresentationFormat>
  <Paragraphs>371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Amatemora</vt:lpstr>
      <vt:lpstr>Rockwell Extra Bold</vt:lpstr>
      <vt:lpstr>Calibri</vt:lpstr>
      <vt:lpstr>Verdana</vt:lpstr>
      <vt:lpstr>Segoe UI Black</vt:lpstr>
      <vt:lpstr>Wingdings</vt:lpstr>
      <vt:lpstr>Cambria Math</vt:lpstr>
      <vt:lpstr>Amatic SC</vt:lpstr>
      <vt:lpstr>Red Hat Display</vt:lpstr>
      <vt:lpstr>Times New Roman</vt:lpstr>
      <vt:lpstr>Algerian</vt:lpstr>
      <vt:lpstr>Cooper Std Black</vt:lpstr>
      <vt:lpstr>Calibri Light</vt:lpstr>
      <vt:lpstr>Courier New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</dc:creator>
  <cp:lastModifiedBy>Admin</cp:lastModifiedBy>
  <cp:revision>62</cp:revision>
  <dcterms:created xsi:type="dcterms:W3CDTF">2021-09-07T06:03:20Z</dcterms:created>
  <dcterms:modified xsi:type="dcterms:W3CDTF">2022-12-14T15:15:32Z</dcterms:modified>
</cp:coreProperties>
</file>